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Shape 1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 in 3 customers lack loyalty to a specific brand? </a:t>
            </a:r>
          </a:p>
          <a:p>
            <a:pPr/>
            <a:r>
              <a:t>Consider Lifestyle, Convenience and Relevance as key to purchasing decisions </a:t>
            </a:r>
          </a:p>
          <a:p>
            <a:pPr/>
            <a:r>
              <a:t>	Relevance and timing is key</a:t>
            </a:r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Performance winning</a:t>
            </a:r>
          </a:p>
          <a:p>
            <a:pPr/>
            <a:r>
              <a:t>COVID Comes. Those with Brand Equity are the strongest.</a:t>
            </a:r>
          </a:p>
          <a:p>
            <a:pPr/>
            <a:r>
              <a:t>Both voices are loud</a:t>
            </a:r>
          </a:p>
          <a:p>
            <a:pPr/>
            <a:r>
              <a:t>Work together</a:t>
            </a:r>
          </a:p>
          <a:p>
            <a:p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AirBnB posted largest profits ever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Shape 3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 of U story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Shape 3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2937">
              <a:lnSpc>
                <a:spcPct val="116999"/>
              </a:lnSpc>
              <a:defRPr sz="3000"/>
            </a:lvl1pPr>
          </a:lstStyle>
          <a:p>
            <a:pPr/>
            <a:r>
              <a:t>Traeger Example with Camp Chef. Enlarge the market.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0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 defTabSz="2438337"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51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4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4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4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47.png"/><Relationship Id="rId4" Type="http://schemas.openxmlformats.org/officeDocument/2006/relationships/image" Target="../media/image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3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3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3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6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47.png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alphaModFix amt="80419"/>
            <a:extLst/>
          </a:blip>
          <a:stretch>
            <a:fillRect/>
          </a:stretch>
        </p:blipFill>
        <p:spPr>
          <a:xfrm>
            <a:off x="10636162" y="7254342"/>
            <a:ext cx="16086202" cy="561256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Digital marketing…"/>
          <p:cNvSpPr txBox="1"/>
          <p:nvPr/>
        </p:nvSpPr>
        <p:spPr>
          <a:xfrm>
            <a:off x="933436" y="10608498"/>
            <a:ext cx="21511181" cy="217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70000"/>
              </a:lnSpc>
              <a:defRPr b="1" cap="all" spc="239" sz="8000">
                <a:solidFill>
                  <a:srgbClr val="4D4D4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Digital marketing</a:t>
            </a:r>
          </a:p>
          <a:p>
            <a:pPr algn="l">
              <a:lnSpc>
                <a:spcPct val="70000"/>
              </a:lnSpc>
              <a:defRPr b="1" cap="all" spc="239" sz="8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introduction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9338" y="1801414"/>
            <a:ext cx="6579851" cy="382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88423" y="2770337"/>
            <a:ext cx="947133" cy="1886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Brand or performance?"/>
          <p:cNvSpPr txBox="1"/>
          <p:nvPr/>
        </p:nvSpPr>
        <p:spPr>
          <a:xfrm>
            <a:off x="4753183" y="1618356"/>
            <a:ext cx="1487763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Brand or</a:t>
            </a:r>
            <a:r>
              <a:rPr>
                <a:solidFill>
                  <a:srgbClr val="3A3A3A"/>
                </a:solidFill>
              </a:rPr>
              <a:t> performance?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7743" y="3960896"/>
            <a:ext cx="4233163" cy="2691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71655" y="3960896"/>
            <a:ext cx="4840690" cy="2539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823094" y="3988659"/>
            <a:ext cx="4514018" cy="2539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04426" y="8142225"/>
            <a:ext cx="4279796" cy="2279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131906" y="7521771"/>
            <a:ext cx="4120188" cy="3597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578440" y="7644518"/>
            <a:ext cx="5028727" cy="3352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1"/>
      <p:bldP build="whole" bldLvl="1" animBg="1" rev="0" advAuto="0" spid="207" grpId="4"/>
      <p:bldP build="whole" bldLvl="1" animBg="1" rev="0" advAuto="0" spid="208" grpId="5"/>
      <p:bldP build="whole" bldLvl="1" animBg="1" rev="0" advAuto="0" spid="206" grpId="3"/>
      <p:bldP build="whole" bldLvl="1" animBg="1" rev="0" advAuto="0" spid="209" grpId="6"/>
      <p:bldP build="whole" bldLvl="1" animBg="1" rev="0" advAuto="0" spid="20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2022 Cannes Lions International Festival: Burning issues among CMOS?"/>
          <p:cNvSpPr txBox="1"/>
          <p:nvPr/>
        </p:nvSpPr>
        <p:spPr>
          <a:xfrm>
            <a:off x="1073792" y="1963577"/>
            <a:ext cx="10288356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cap="all" spc="340" sz="6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5E8692"/>
                </a:solidFill>
              </a:rPr>
              <a:t>2022 Cannes Lions International Festival: </a:t>
            </a:r>
            <a:r>
              <a:t>Burning issues among CMOS?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316" y="12126338"/>
            <a:ext cx="2103083" cy="1104217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Managing the tension between brand &amp; performance marketing"/>
          <p:cNvSpPr txBox="1"/>
          <p:nvPr/>
        </p:nvSpPr>
        <p:spPr>
          <a:xfrm>
            <a:off x="818333" y="6592185"/>
            <a:ext cx="9714895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1500" indent="-571500" algn="l">
              <a:spcBef>
                <a:spcPts val="1200"/>
              </a:spcBef>
              <a:buClr>
                <a:srgbClr val="CE5443"/>
              </a:buClr>
              <a:buSzPct val="130000"/>
              <a:buChar char="•"/>
              <a:defRPr baseline="13793" spc="116" sz="5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Managing the tension between brand &amp; performance marketing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88691" y="79608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"/>
          <p:cNvSpPr/>
          <p:nvPr/>
        </p:nvSpPr>
        <p:spPr>
          <a:xfrm>
            <a:off x="-124532" y="-162154"/>
            <a:ext cx="24633064" cy="14040308"/>
          </a:xfrm>
          <a:prstGeom prst="rect">
            <a:avLst/>
          </a:prstGeom>
          <a:solidFill>
            <a:srgbClr val="5E86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0299" y="742499"/>
            <a:ext cx="14153342" cy="7649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728" y="742499"/>
            <a:ext cx="638435" cy="58051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“Half the money I spend is wasted; the trouble is I don’t know which half.”…"/>
          <p:cNvSpPr txBox="1"/>
          <p:nvPr/>
        </p:nvSpPr>
        <p:spPr>
          <a:xfrm>
            <a:off x="1209399" y="9058230"/>
            <a:ext cx="14414866" cy="50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cap="all" spc="325" sz="65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“Half the money I spend is wasted; the trouble is I don’t know which half.” </a:t>
            </a:r>
          </a:p>
          <a:p>
            <a:pPr algn="l">
              <a:defRPr b="1" cap="all" spc="325" sz="65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- </a:t>
            </a:r>
            <a:r>
              <a:rPr>
                <a:solidFill>
                  <a:srgbClr val="E9CF98"/>
                </a:solidFill>
              </a:rPr>
              <a:t>John Wanamaker</a:t>
            </a:r>
            <a:endParaRPr>
              <a:solidFill>
                <a:srgbClr val="E9CF9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Wealthiest person?"/>
          <p:cNvSpPr txBox="1"/>
          <p:nvPr/>
        </p:nvSpPr>
        <p:spPr>
          <a:xfrm>
            <a:off x="6090870" y="2195189"/>
            <a:ext cx="1220226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5E8692"/>
                </a:solidFill>
              </a:rPr>
              <a:t>Wealthiest</a:t>
            </a:r>
            <a:r>
              <a:rPr>
                <a:solidFill>
                  <a:srgbClr val="3A3A3A"/>
                </a:solidFill>
              </a:rPr>
              <a:t> person?</a:t>
            </a:r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1283" y="11678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4">
            <a:alphaModFix amt="15000"/>
            <a:extLst/>
          </a:blip>
          <a:stretch>
            <a:fillRect/>
          </a:stretch>
        </p:blipFill>
        <p:spPr>
          <a:xfrm>
            <a:off x="11188185" y="-457827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Screenshot 2023-08-15 at 5.02.39 PM.png" descr="Screenshot 2023-08-15 at 5.02.39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71892" y="5114905"/>
            <a:ext cx="4926449" cy="492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199772" y="5114627"/>
            <a:ext cx="4173608" cy="5091802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Bernard Arnault"/>
          <p:cNvSpPr txBox="1"/>
          <p:nvPr/>
        </p:nvSpPr>
        <p:spPr>
          <a:xfrm>
            <a:off x="5802465" y="10319960"/>
            <a:ext cx="9714896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1200"/>
              </a:spcBef>
              <a:defRPr baseline="13793" spc="116" sz="5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Bernard Arnault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2"/>
      <p:bldP build="whole" bldLvl="1" animBg="1" rev="0" advAuto="0" spid="2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1221_MCM_ChristmasParty_045.jpg" descr="1221_MCM_ChristmasParty_045.jpg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rcRect l="6395" t="0" r="21008" b="0"/>
          <a:stretch>
            <a:fillRect/>
          </a:stretch>
        </p:blipFill>
        <p:spPr>
          <a:xfrm>
            <a:off x="12130835" y="-171218"/>
            <a:ext cx="11720414" cy="12912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39550" y="12178622"/>
            <a:ext cx="2103083" cy="110421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Ultimately, brand marketing and performance marketing share a common goal: to help raise awareness of your brand by consumers and ultimately drive them to make a purchase.…"/>
          <p:cNvSpPr txBox="1"/>
          <p:nvPr/>
        </p:nvSpPr>
        <p:spPr>
          <a:xfrm>
            <a:off x="1541275" y="5810419"/>
            <a:ext cx="8660285" cy="688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3000"/>
              </a:spcBef>
              <a:defRPr baseline="20000" spc="79" sz="4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Ultimately, </a:t>
            </a:r>
            <a:r>
              <a:rPr b="1"/>
              <a:t>brand marketing and performance marketing</a:t>
            </a:r>
            <a:r>
              <a:t> share a common goal: </a:t>
            </a:r>
            <a:r>
              <a:rPr b="1"/>
              <a:t>to</a:t>
            </a:r>
            <a:r>
              <a:t> </a:t>
            </a:r>
            <a:r>
              <a:rPr b="1"/>
              <a:t>help</a:t>
            </a:r>
            <a:r>
              <a:t> </a:t>
            </a:r>
            <a:r>
              <a:rPr b="1"/>
              <a:t>raise awareness of your brand by consumers</a:t>
            </a:r>
            <a:r>
              <a:t> </a:t>
            </a:r>
            <a:r>
              <a:rPr b="1"/>
              <a:t>and ultimately drive them to make a purchase.</a:t>
            </a:r>
            <a:r>
              <a:t> </a:t>
            </a:r>
          </a:p>
          <a:p>
            <a:pPr>
              <a:spcBef>
                <a:spcPts val="3000"/>
              </a:spcBef>
              <a:defRPr baseline="20000" spc="79" sz="4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These marketing methods have distinct similarities, as well as differences.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29506" y="1267198"/>
            <a:ext cx="7083958" cy="3812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"/>
          <p:cNvSpPr/>
          <p:nvPr/>
        </p:nvSpPr>
        <p:spPr>
          <a:xfrm>
            <a:off x="15100468" y="-135126"/>
            <a:ext cx="9503175" cy="13986252"/>
          </a:xfrm>
          <a:prstGeom prst="rect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7" name="Brands focused on long-term growth, becoming a category leader, and achieving mind- and market-share build awareness and consideration, while driving revenue and new customers can achieve great efficiency across their total investment*."/>
          <p:cNvSpPr txBox="1"/>
          <p:nvPr/>
        </p:nvSpPr>
        <p:spPr>
          <a:xfrm>
            <a:off x="1245008" y="4726201"/>
            <a:ext cx="11668316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aseline="9090" spc="66" sz="33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Brands focused on long-term growth, becoming a category leader, and achieving mind- and market-share build awareness and consideration, while driving revenue and new customers can achieve great efficiency across their total investment*.</a:t>
            </a:r>
          </a:p>
        </p:txBody>
      </p:sp>
      <p:sp>
        <p:nvSpPr>
          <p:cNvPr id="238" name="Outcomes:"/>
          <p:cNvSpPr txBox="1"/>
          <p:nvPr/>
        </p:nvSpPr>
        <p:spPr>
          <a:xfrm>
            <a:off x="1245008" y="7925089"/>
            <a:ext cx="638932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209" sz="4200">
                <a:solidFill>
                  <a:srgbClr val="2D3A4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Outcomes:</a:t>
            </a:r>
          </a:p>
        </p:txBody>
      </p:sp>
      <p:sp>
        <p:nvSpPr>
          <p:cNvPr id="239" name="Brand KPIs: Build a loyal customer base, total impressions, website visits and views, brand search growth, direct and organic traffic, mind- and market-share.…"/>
          <p:cNvSpPr txBox="1"/>
          <p:nvPr/>
        </p:nvSpPr>
        <p:spPr>
          <a:xfrm>
            <a:off x="1245008" y="8906098"/>
            <a:ext cx="11460610" cy="29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80999" indent="-380999" algn="l">
              <a:lnSpc>
                <a:spcPct val="80000"/>
              </a:lnSpc>
              <a:spcBef>
                <a:spcPts val="1200"/>
              </a:spcBef>
              <a:buClr>
                <a:srgbClr val="D7D7CA"/>
              </a:buClr>
              <a:buSzPct val="130000"/>
              <a:buChar char="•"/>
              <a:defRPr baseline="28571" spc="56" sz="2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Brand</a:t>
            </a:r>
            <a:r>
              <a:t> </a:t>
            </a:r>
            <a:r>
              <a:rPr b="1"/>
              <a:t>KPIs: </a:t>
            </a:r>
            <a:r>
              <a:t>Build a loyal customer base, total impressions, website visits and views, brand search growth, direct and organic traffic, mind- and market-share.</a:t>
            </a:r>
          </a:p>
          <a:p>
            <a:pPr marL="380999" indent="-380999" algn="l">
              <a:lnSpc>
                <a:spcPct val="80000"/>
              </a:lnSpc>
              <a:spcBef>
                <a:spcPts val="1200"/>
              </a:spcBef>
              <a:buClr>
                <a:srgbClr val="D7D7CA"/>
              </a:buClr>
              <a:buSzPct val="130000"/>
              <a:buChar char="•"/>
              <a:defRPr baseline="28571" spc="56" sz="2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Performance</a:t>
            </a:r>
            <a:r>
              <a:t>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KPIs: </a:t>
            </a:r>
            <a:r>
              <a:rPr>
                <a:solidFill>
                  <a:srgbClr val="393A3A"/>
                </a:solidFill>
              </a:rPr>
              <a:t>conversions rates, website site | store revenue, store visits, customer acquisition costs, # of new customers, qualified leads and calls, business outcomes.</a:t>
            </a:r>
          </a:p>
        </p:txBody>
      </p:sp>
      <p:sp>
        <p:nvSpPr>
          <p:cNvPr id="240" name="*MediaPost, May 30, 2023, “Stop Scraping Funnel Bottoms: Go Upstream To Pan For Gold”, Bryan Karas."/>
          <p:cNvSpPr txBox="1"/>
          <p:nvPr/>
        </p:nvSpPr>
        <p:spPr>
          <a:xfrm>
            <a:off x="1245008" y="12438077"/>
            <a:ext cx="139724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80000"/>
              </a:lnSpc>
              <a:spcBef>
                <a:spcPts val="1200"/>
              </a:spcBef>
              <a:defRPr baseline="44444" i="1" spc="36" sz="1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*MediaPost, May 30, 2023, “Stop Scraping Funnel Bottoms: Go Upstream To Pan For Gold”, Bryan Karas.</a:t>
            </a:r>
          </a:p>
        </p:txBody>
      </p:sp>
      <p:sp>
        <p:nvSpPr>
          <p:cNvPr id="241" name="*WSJ, Nov 22, 2022, “Airbnb Says Its Focus on Brand Marketing Instead of Search Is Working”, Megan Graham."/>
          <p:cNvSpPr txBox="1"/>
          <p:nvPr/>
        </p:nvSpPr>
        <p:spPr>
          <a:xfrm>
            <a:off x="1245008" y="12911564"/>
            <a:ext cx="139724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80000"/>
              </a:lnSpc>
              <a:spcBef>
                <a:spcPts val="1200"/>
              </a:spcBef>
              <a:defRPr baseline="44444" i="1" spc="36" sz="1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*WSJ, Nov 22, 2022, “Airbnb Says Its Focus on Brand Marketing Instead of Search Is Working”, Megan Graham.</a:t>
            </a: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8670" y="482928"/>
            <a:ext cx="7083958" cy="3812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41416" y="2589470"/>
            <a:ext cx="4021278" cy="921742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Group"/>
          <p:cNvSpPr txBox="1"/>
          <p:nvPr/>
        </p:nvSpPr>
        <p:spPr>
          <a:xfrm>
            <a:off x="16985463" y="1660875"/>
            <a:ext cx="3492718" cy="1457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b="1" spc="0" sz="4000">
                <a:solidFill>
                  <a:srgbClr val="54808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brand</a:t>
            </a:r>
          </a:p>
        </p:txBody>
      </p:sp>
      <p:sp>
        <p:nvSpPr>
          <p:cNvPr id="245" name="Group"/>
          <p:cNvSpPr txBox="1"/>
          <p:nvPr/>
        </p:nvSpPr>
        <p:spPr>
          <a:xfrm>
            <a:off x="20111462" y="1634816"/>
            <a:ext cx="3299013" cy="106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b="1" spc="0" sz="4000">
                <a:solidFill>
                  <a:srgbClr val="CC4A3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performance</a:t>
            </a:r>
          </a:p>
        </p:txBody>
      </p:sp>
      <p:sp>
        <p:nvSpPr>
          <p:cNvPr id="246" name="results"/>
          <p:cNvSpPr txBox="1"/>
          <p:nvPr/>
        </p:nvSpPr>
        <p:spPr>
          <a:xfrm>
            <a:off x="15599291" y="12031663"/>
            <a:ext cx="850553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spc="0" sz="10000">
                <a:solidFill>
                  <a:srgbClr val="2133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results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5"/>
      <p:bldP build="whole" bldLvl="1" animBg="1" rev="0" advAuto="0" spid="240" grpId="4"/>
      <p:bldP build="p" bldLvl="5" animBg="1" rev="0" advAuto="0" spid="239" grpId="3"/>
      <p:bldP build="whole" bldLvl="1" animBg="1" rev="0" advAuto="0" spid="237" grpId="1"/>
      <p:bldP build="whole" bldLvl="1" animBg="1" rev="0" advAuto="0" spid="238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ectangle"/>
          <p:cNvSpPr/>
          <p:nvPr/>
        </p:nvSpPr>
        <p:spPr>
          <a:xfrm>
            <a:off x="-41855" y="-34344"/>
            <a:ext cx="24467710" cy="13784688"/>
          </a:xfrm>
          <a:prstGeom prst="rect">
            <a:avLst/>
          </a:prstGeom>
          <a:solidFill>
            <a:srgbClr val="2133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29868" y="12717429"/>
            <a:ext cx="438423" cy="398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8700" y="381000"/>
            <a:ext cx="19786600" cy="1295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40528" y="3209028"/>
            <a:ext cx="2016825" cy="2019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3336" y="3657029"/>
            <a:ext cx="1476511" cy="1571364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brand"/>
          <p:cNvSpPr txBox="1"/>
          <p:nvPr/>
        </p:nvSpPr>
        <p:spPr>
          <a:xfrm>
            <a:off x="4325577" y="5331404"/>
            <a:ext cx="308001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pc="0"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brand</a:t>
            </a:r>
          </a:p>
        </p:txBody>
      </p:sp>
      <p:sp>
        <p:nvSpPr>
          <p:cNvPr id="256" name="Marketing"/>
          <p:cNvSpPr txBox="1"/>
          <p:nvPr/>
        </p:nvSpPr>
        <p:spPr>
          <a:xfrm>
            <a:off x="4325577" y="6319534"/>
            <a:ext cx="48508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480" sz="4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Marketing</a:t>
            </a:r>
          </a:p>
        </p:txBody>
      </p:sp>
      <p:sp>
        <p:nvSpPr>
          <p:cNvPr id="257" name="Long-term investment"/>
          <p:cNvSpPr txBox="1"/>
          <p:nvPr/>
        </p:nvSpPr>
        <p:spPr>
          <a:xfrm>
            <a:off x="4325577" y="7238176"/>
            <a:ext cx="46067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190" sz="1900">
                <a:solidFill>
                  <a:srgbClr val="54808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Long-term investment</a:t>
            </a:r>
          </a:p>
        </p:txBody>
      </p:sp>
      <p:sp>
        <p:nvSpPr>
          <p:cNvPr id="258" name="Long-term growth…"/>
          <p:cNvSpPr txBox="1"/>
          <p:nvPr/>
        </p:nvSpPr>
        <p:spPr>
          <a:xfrm>
            <a:off x="4701525" y="7855455"/>
            <a:ext cx="4606777" cy="214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pc="22"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Long-term growth</a:t>
            </a:r>
          </a:p>
          <a:p>
            <a:pPr algn="l">
              <a:lnSpc>
                <a:spcPct val="130000"/>
              </a:lnSpc>
              <a:defRPr spc="22"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Build loyal customer base</a:t>
            </a:r>
          </a:p>
          <a:p>
            <a:pPr algn="l">
              <a:lnSpc>
                <a:spcPct val="130000"/>
              </a:lnSpc>
              <a:defRPr spc="22"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Brand awareness</a:t>
            </a:r>
          </a:p>
          <a:p>
            <a:pPr algn="l">
              <a:lnSpc>
                <a:spcPct val="130000"/>
              </a:lnSpc>
              <a:defRPr spc="22"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Mind and market share</a:t>
            </a:r>
          </a:p>
          <a:p>
            <a:pPr algn="l">
              <a:lnSpc>
                <a:spcPct val="130000"/>
              </a:lnSpc>
              <a:defRPr spc="22"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High funnel</a:t>
            </a:r>
          </a:p>
        </p:txBody>
      </p:sp>
      <p:sp>
        <p:nvSpPr>
          <p:cNvPr id="259" name="&gt;…"/>
          <p:cNvSpPr txBox="1"/>
          <p:nvPr/>
        </p:nvSpPr>
        <p:spPr>
          <a:xfrm>
            <a:off x="4311401" y="7766555"/>
            <a:ext cx="438423" cy="2385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b="1" spc="24">
                <a:solidFill>
                  <a:srgbClr val="54808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&gt;</a:t>
            </a:r>
          </a:p>
          <a:p>
            <a:pPr algn="l">
              <a:lnSpc>
                <a:spcPct val="130000"/>
              </a:lnSpc>
              <a:defRPr b="1" spc="24">
                <a:solidFill>
                  <a:srgbClr val="54808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&gt;</a:t>
            </a:r>
          </a:p>
          <a:p>
            <a:pPr algn="l">
              <a:lnSpc>
                <a:spcPct val="130000"/>
              </a:lnSpc>
              <a:defRPr b="1" spc="24">
                <a:solidFill>
                  <a:srgbClr val="54808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&gt;</a:t>
            </a:r>
          </a:p>
          <a:p>
            <a:pPr algn="l">
              <a:lnSpc>
                <a:spcPct val="130000"/>
              </a:lnSpc>
              <a:defRPr b="1" spc="24">
                <a:solidFill>
                  <a:srgbClr val="54808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&gt;</a:t>
            </a:r>
          </a:p>
          <a:p>
            <a:pPr algn="l">
              <a:lnSpc>
                <a:spcPct val="130000"/>
              </a:lnSpc>
              <a:defRPr b="1" spc="24">
                <a:solidFill>
                  <a:srgbClr val="54808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&gt;</a:t>
            </a:r>
          </a:p>
        </p:txBody>
      </p:sp>
      <p:sp>
        <p:nvSpPr>
          <p:cNvPr id="260" name="performance"/>
          <p:cNvSpPr txBox="1"/>
          <p:nvPr/>
        </p:nvSpPr>
        <p:spPr>
          <a:xfrm>
            <a:off x="15504028" y="5331404"/>
            <a:ext cx="5813764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pc="0"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performance</a:t>
            </a:r>
          </a:p>
        </p:txBody>
      </p:sp>
      <p:sp>
        <p:nvSpPr>
          <p:cNvPr id="261" name="Marketing"/>
          <p:cNvSpPr txBox="1"/>
          <p:nvPr/>
        </p:nvSpPr>
        <p:spPr>
          <a:xfrm>
            <a:off x="15440528" y="6319534"/>
            <a:ext cx="48508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480" sz="4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Marketing</a:t>
            </a:r>
          </a:p>
        </p:txBody>
      </p:sp>
      <p:sp>
        <p:nvSpPr>
          <p:cNvPr id="262" name="Bottomline outcome"/>
          <p:cNvSpPr txBox="1"/>
          <p:nvPr/>
        </p:nvSpPr>
        <p:spPr>
          <a:xfrm>
            <a:off x="15440528" y="7238176"/>
            <a:ext cx="46067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190" sz="1900">
                <a:solidFill>
                  <a:srgbClr val="314C5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Bottomline outcome</a:t>
            </a:r>
          </a:p>
        </p:txBody>
      </p:sp>
      <p:sp>
        <p:nvSpPr>
          <p:cNvPr id="263" name="Short-term growth…"/>
          <p:cNvSpPr txBox="1"/>
          <p:nvPr/>
        </p:nvSpPr>
        <p:spPr>
          <a:xfrm>
            <a:off x="15816476" y="7855455"/>
            <a:ext cx="4606778" cy="214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pc="22"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Short-term growth</a:t>
            </a:r>
          </a:p>
          <a:p>
            <a:pPr algn="l">
              <a:lnSpc>
                <a:spcPct val="130000"/>
              </a:lnSpc>
              <a:defRPr spc="22"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Results now</a:t>
            </a:r>
          </a:p>
          <a:p>
            <a:pPr algn="l">
              <a:lnSpc>
                <a:spcPct val="130000"/>
              </a:lnSpc>
              <a:defRPr spc="22"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Click rate</a:t>
            </a:r>
          </a:p>
          <a:p>
            <a:pPr algn="l">
              <a:lnSpc>
                <a:spcPct val="130000"/>
              </a:lnSpc>
              <a:defRPr spc="22"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Conversions</a:t>
            </a:r>
          </a:p>
          <a:p>
            <a:pPr algn="l">
              <a:lnSpc>
                <a:spcPct val="130000"/>
              </a:lnSpc>
              <a:defRPr spc="22"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Low funnel</a:t>
            </a:r>
          </a:p>
        </p:txBody>
      </p:sp>
      <p:sp>
        <p:nvSpPr>
          <p:cNvPr id="264" name="&gt;…"/>
          <p:cNvSpPr txBox="1"/>
          <p:nvPr/>
        </p:nvSpPr>
        <p:spPr>
          <a:xfrm>
            <a:off x="15426352" y="7766555"/>
            <a:ext cx="438423" cy="2385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b="1" spc="24">
                <a:solidFill>
                  <a:srgbClr val="314C5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&gt;</a:t>
            </a:r>
          </a:p>
          <a:p>
            <a:pPr algn="l">
              <a:lnSpc>
                <a:spcPct val="130000"/>
              </a:lnSpc>
              <a:defRPr b="1" spc="24">
                <a:solidFill>
                  <a:srgbClr val="314C5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&gt;</a:t>
            </a:r>
          </a:p>
          <a:p>
            <a:pPr algn="l">
              <a:lnSpc>
                <a:spcPct val="130000"/>
              </a:lnSpc>
              <a:defRPr b="1" spc="24">
                <a:solidFill>
                  <a:srgbClr val="314C5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&gt;</a:t>
            </a:r>
          </a:p>
          <a:p>
            <a:pPr algn="l">
              <a:lnSpc>
                <a:spcPct val="130000"/>
              </a:lnSpc>
              <a:defRPr b="1" spc="24">
                <a:solidFill>
                  <a:srgbClr val="314C5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&gt;</a:t>
            </a:r>
          </a:p>
          <a:p>
            <a:pPr algn="l">
              <a:lnSpc>
                <a:spcPct val="130000"/>
              </a:lnSpc>
              <a:defRPr b="1" spc="24">
                <a:solidFill>
                  <a:srgbClr val="314C5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&gt;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95252" y="5019988"/>
            <a:ext cx="3672447" cy="197671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="/>
          <p:cNvSpPr txBox="1"/>
          <p:nvPr/>
        </p:nvSpPr>
        <p:spPr>
          <a:xfrm>
            <a:off x="10997782" y="6583888"/>
            <a:ext cx="226738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spc="0"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67" name="Results"/>
          <p:cNvSpPr txBox="1"/>
          <p:nvPr/>
        </p:nvSpPr>
        <p:spPr>
          <a:xfrm>
            <a:off x="9706034" y="7619080"/>
            <a:ext cx="48508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cap="all" spc="480" sz="4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Results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roup"/>
          <p:cNvGrpSpPr/>
          <p:nvPr/>
        </p:nvGrpSpPr>
        <p:grpSpPr>
          <a:xfrm>
            <a:off x="-160266" y="-138490"/>
            <a:ext cx="24642320" cy="13994745"/>
            <a:chOff x="0" y="1763"/>
            <a:chExt cx="24642319" cy="13994744"/>
          </a:xfrm>
        </p:grpSpPr>
        <p:sp>
          <p:nvSpPr>
            <p:cNvPr id="269" name="Rounded Rectangle"/>
            <p:cNvSpPr/>
            <p:nvPr/>
          </p:nvSpPr>
          <p:spPr>
            <a:xfrm>
              <a:off x="0" y="1763"/>
              <a:ext cx="24597880" cy="13817173"/>
            </a:xfrm>
            <a:prstGeom prst="roundRect">
              <a:avLst>
                <a:gd name="adj" fmla="val 1379"/>
              </a:avLst>
            </a:prstGeom>
            <a:solidFill>
              <a:srgbClr val="CD493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39700" dist="128586" dir="540000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0" name="Rectangle"/>
            <p:cNvSpPr/>
            <p:nvPr/>
          </p:nvSpPr>
          <p:spPr>
            <a:xfrm>
              <a:off x="18492975" y="4640525"/>
              <a:ext cx="6149345" cy="4969457"/>
            </a:xfrm>
            <a:prstGeom prst="rect">
              <a:avLst/>
            </a:prstGeom>
            <a:solidFill>
              <a:srgbClr val="BF3D3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7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0992" b="0"/>
            <a:stretch>
              <a:fillRect/>
            </a:stretch>
          </p:blipFill>
          <p:spPr>
            <a:xfrm>
              <a:off x="11755905" y="280508"/>
              <a:ext cx="12811446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9781659" y="1044020"/>
              <a:ext cx="1166759" cy="48995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179" t="3209" r="0" b="2443"/>
            <a:stretch>
              <a:fillRect/>
            </a:stretch>
          </p:blipFill>
          <p:spPr>
            <a:xfrm>
              <a:off x="109057" y="44961"/>
              <a:ext cx="18963245" cy="13906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4" name="Line"/>
            <p:cNvSpPr/>
            <p:nvPr/>
          </p:nvSpPr>
          <p:spPr>
            <a:xfrm flipV="1">
              <a:off x="5465414" y="4234422"/>
              <a:ext cx="1" cy="2591001"/>
            </a:xfrm>
            <a:prstGeom prst="line">
              <a:avLst/>
            </a:prstGeom>
            <a:noFill/>
            <a:ln w="76200" cap="flat">
              <a:solidFill>
                <a:srgbClr val="5E86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75" name="Line"/>
            <p:cNvSpPr/>
            <p:nvPr/>
          </p:nvSpPr>
          <p:spPr>
            <a:xfrm flipH="1">
              <a:off x="1339408" y="9712673"/>
              <a:ext cx="1" cy="2807084"/>
            </a:xfrm>
            <a:prstGeom prst="line">
              <a:avLst/>
            </a:prstGeom>
            <a:noFill/>
            <a:ln w="76200" cap="flat">
              <a:solidFill>
                <a:srgbClr val="5E86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76" name="Line"/>
            <p:cNvSpPr/>
            <p:nvPr/>
          </p:nvSpPr>
          <p:spPr>
            <a:xfrm>
              <a:off x="10330825" y="9799225"/>
              <a:ext cx="1" cy="2379981"/>
            </a:xfrm>
            <a:prstGeom prst="line">
              <a:avLst/>
            </a:prstGeom>
            <a:noFill/>
            <a:ln w="76200" cap="flat">
              <a:solidFill>
                <a:srgbClr val="5E86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grpSp>
          <p:nvGrpSpPr>
            <p:cNvPr id="279" name="Group"/>
            <p:cNvGrpSpPr/>
            <p:nvPr/>
          </p:nvGrpSpPr>
          <p:grpSpPr>
            <a:xfrm>
              <a:off x="9777738" y="11480655"/>
              <a:ext cx="1106174" cy="1397001"/>
              <a:chOff x="0" y="-63500"/>
              <a:chExt cx="1106172" cy="1397000"/>
            </a:xfrm>
          </p:grpSpPr>
          <p:sp>
            <p:nvSpPr>
              <p:cNvPr id="277" name="Circle"/>
              <p:cNvSpPr/>
              <p:nvPr/>
            </p:nvSpPr>
            <p:spPr>
              <a:xfrm>
                <a:off x="0" y="191161"/>
                <a:ext cx="1106173" cy="1106173"/>
              </a:xfrm>
              <a:prstGeom prst="ellipse">
                <a:avLst/>
              </a:prstGeom>
              <a:solidFill>
                <a:srgbClr val="CD493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39700" dist="128586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5E8692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78" name="+"/>
              <p:cNvSpPr txBox="1"/>
              <p:nvPr/>
            </p:nvSpPr>
            <p:spPr>
              <a:xfrm>
                <a:off x="278804" y="-63500"/>
                <a:ext cx="573965" cy="1397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l">
                  <a:lnSpc>
                    <a:spcPct val="130000"/>
                  </a:lnSpc>
                  <a:defRPr b="1" sz="85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</p:grpSp>
        <p:grpSp>
          <p:nvGrpSpPr>
            <p:cNvPr id="282" name="Group"/>
            <p:cNvGrpSpPr/>
            <p:nvPr/>
          </p:nvGrpSpPr>
          <p:grpSpPr>
            <a:xfrm>
              <a:off x="4931917" y="3668172"/>
              <a:ext cx="1106174" cy="1397001"/>
              <a:chOff x="0" y="-63500"/>
              <a:chExt cx="1106172" cy="1397000"/>
            </a:xfrm>
          </p:grpSpPr>
          <p:sp>
            <p:nvSpPr>
              <p:cNvPr id="280" name="Circle"/>
              <p:cNvSpPr/>
              <p:nvPr/>
            </p:nvSpPr>
            <p:spPr>
              <a:xfrm>
                <a:off x="0" y="191161"/>
                <a:ext cx="1106173" cy="1106173"/>
              </a:xfrm>
              <a:prstGeom prst="ellipse">
                <a:avLst/>
              </a:prstGeom>
              <a:solidFill>
                <a:srgbClr val="CD493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39700" dist="128586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5E8692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81" name="+"/>
              <p:cNvSpPr txBox="1"/>
              <p:nvPr/>
            </p:nvSpPr>
            <p:spPr>
              <a:xfrm>
                <a:off x="278804" y="-63500"/>
                <a:ext cx="573965" cy="1397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l">
                  <a:lnSpc>
                    <a:spcPct val="130000"/>
                  </a:lnSpc>
                  <a:defRPr b="1" sz="85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</p:grpSp>
        <p:grpSp>
          <p:nvGrpSpPr>
            <p:cNvPr id="285" name="Group"/>
            <p:cNvGrpSpPr/>
            <p:nvPr/>
          </p:nvGrpSpPr>
          <p:grpSpPr>
            <a:xfrm>
              <a:off x="786321" y="11480655"/>
              <a:ext cx="1106174" cy="1397001"/>
              <a:chOff x="0" y="-63500"/>
              <a:chExt cx="1106172" cy="1397000"/>
            </a:xfrm>
          </p:grpSpPr>
          <p:sp>
            <p:nvSpPr>
              <p:cNvPr id="283" name="Circle"/>
              <p:cNvSpPr/>
              <p:nvPr/>
            </p:nvSpPr>
            <p:spPr>
              <a:xfrm>
                <a:off x="0" y="191161"/>
                <a:ext cx="1106173" cy="1106173"/>
              </a:xfrm>
              <a:prstGeom prst="ellipse">
                <a:avLst/>
              </a:prstGeom>
              <a:solidFill>
                <a:srgbClr val="CD493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39700" dist="128586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5E8692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84" name="+"/>
              <p:cNvSpPr txBox="1"/>
              <p:nvPr/>
            </p:nvSpPr>
            <p:spPr>
              <a:xfrm>
                <a:off x="278804" y="-63500"/>
                <a:ext cx="573965" cy="1397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l">
                  <a:lnSpc>
                    <a:spcPct val="130000"/>
                  </a:lnSpc>
                  <a:defRPr b="1" sz="85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</p:grpSp>
        <p:sp>
          <p:nvSpPr>
            <p:cNvPr id="286" name="Line"/>
            <p:cNvSpPr/>
            <p:nvPr/>
          </p:nvSpPr>
          <p:spPr>
            <a:xfrm flipV="1">
              <a:off x="11858138" y="4141897"/>
              <a:ext cx="1" cy="6412813"/>
            </a:xfrm>
            <a:prstGeom prst="line">
              <a:avLst/>
            </a:prstGeom>
            <a:noFill/>
            <a:ln w="76200" cap="flat">
              <a:solidFill>
                <a:srgbClr val="5E86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28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302" t="0" r="2110" b="0"/>
            <a:stretch>
              <a:fillRect/>
            </a:stretch>
          </p:blipFill>
          <p:spPr>
            <a:xfrm>
              <a:off x="122701" y="3590890"/>
              <a:ext cx="18966392" cy="751471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39700" dist="128586" dir="5400000">
                <a:srgbClr val="000000">
                  <a:alpha val="35000"/>
                </a:srgbClr>
              </a:outerShdw>
            </a:effectLst>
          </p:spPr>
        </p:pic>
        <p:grpSp>
          <p:nvGrpSpPr>
            <p:cNvPr id="290" name="Group"/>
            <p:cNvGrpSpPr/>
            <p:nvPr/>
          </p:nvGrpSpPr>
          <p:grpSpPr>
            <a:xfrm>
              <a:off x="17960951" y="5539219"/>
              <a:ext cx="1673464" cy="2113440"/>
              <a:chOff x="0" y="69208"/>
              <a:chExt cx="1673462" cy="2113438"/>
            </a:xfrm>
          </p:grpSpPr>
          <p:sp>
            <p:nvSpPr>
              <p:cNvPr id="288" name="Circle"/>
              <p:cNvSpPr/>
              <p:nvPr/>
            </p:nvSpPr>
            <p:spPr>
              <a:xfrm>
                <a:off x="0" y="225696"/>
                <a:ext cx="1673463" cy="1673464"/>
              </a:xfrm>
              <a:prstGeom prst="ellipse">
                <a:avLst/>
              </a:prstGeom>
              <a:solidFill>
                <a:srgbClr val="54808D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76200" dist="128586" dir="5400000">
                  <a:srgbClr val="000000">
                    <a:alpha val="2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5E8692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89" name="="/>
              <p:cNvSpPr txBox="1"/>
              <p:nvPr/>
            </p:nvSpPr>
            <p:spPr>
              <a:xfrm>
                <a:off x="510686" y="69208"/>
                <a:ext cx="868317" cy="2113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algn="l">
                  <a:lnSpc>
                    <a:spcPct val="130000"/>
                  </a:lnSpc>
                  <a:defRPr b="1" sz="105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sp>
          <p:nvSpPr>
            <p:cNvPr id="291" name="+"/>
            <p:cNvSpPr txBox="1"/>
            <p:nvPr/>
          </p:nvSpPr>
          <p:spPr>
            <a:xfrm>
              <a:off x="16700041" y="263596"/>
              <a:ext cx="811325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lnSpc>
                  <a:spcPct val="50000"/>
                </a:lnSpc>
                <a:defRPr b="1" cap="all" spc="159" sz="8000">
                  <a:solidFill>
                    <a:srgbClr val="BF3D3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292" name="+"/>
            <p:cNvSpPr txBox="1"/>
            <p:nvPr/>
          </p:nvSpPr>
          <p:spPr>
            <a:xfrm>
              <a:off x="21118678" y="661105"/>
              <a:ext cx="811325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lnSpc>
                  <a:spcPct val="50000"/>
                </a:lnSpc>
                <a:defRPr b="1" cap="all" spc="159" sz="8000">
                  <a:solidFill>
                    <a:srgbClr val="AF302C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293" name="+"/>
            <p:cNvSpPr txBox="1"/>
            <p:nvPr/>
          </p:nvSpPr>
          <p:spPr>
            <a:xfrm>
              <a:off x="18626999" y="2782814"/>
              <a:ext cx="811325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lnSpc>
                  <a:spcPct val="50000"/>
                </a:lnSpc>
                <a:defRPr b="1" cap="all" spc="159" sz="8000">
                  <a:solidFill>
                    <a:srgbClr val="921C2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294" name="$"/>
            <p:cNvSpPr txBox="1"/>
            <p:nvPr/>
          </p:nvSpPr>
          <p:spPr>
            <a:xfrm>
              <a:off x="18265020" y="1179104"/>
              <a:ext cx="811325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lnSpc>
                  <a:spcPct val="50000"/>
                </a:lnSpc>
                <a:defRPr b="1" cap="all" spc="159" sz="8000">
                  <a:solidFill>
                    <a:srgbClr val="BF3D3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$</a:t>
              </a:r>
            </a:p>
          </p:txBody>
        </p:sp>
        <p:grpSp>
          <p:nvGrpSpPr>
            <p:cNvPr id="297" name="Group"/>
            <p:cNvGrpSpPr/>
            <p:nvPr/>
          </p:nvGrpSpPr>
          <p:grpSpPr>
            <a:xfrm>
              <a:off x="11305052" y="3668172"/>
              <a:ext cx="1106174" cy="1397001"/>
              <a:chOff x="0" y="-63500"/>
              <a:chExt cx="1106172" cy="1397000"/>
            </a:xfrm>
          </p:grpSpPr>
          <p:sp>
            <p:nvSpPr>
              <p:cNvPr id="295" name="Circle"/>
              <p:cNvSpPr/>
              <p:nvPr/>
            </p:nvSpPr>
            <p:spPr>
              <a:xfrm>
                <a:off x="0" y="191161"/>
                <a:ext cx="1106173" cy="1106173"/>
              </a:xfrm>
              <a:prstGeom prst="ellipse">
                <a:avLst/>
              </a:prstGeom>
              <a:solidFill>
                <a:srgbClr val="CD493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39700" dist="128586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5E8692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6" name="+"/>
              <p:cNvSpPr txBox="1"/>
              <p:nvPr/>
            </p:nvSpPr>
            <p:spPr>
              <a:xfrm>
                <a:off x="278804" y="-63500"/>
                <a:ext cx="573965" cy="1397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l">
                  <a:lnSpc>
                    <a:spcPct val="130000"/>
                  </a:lnSpc>
                  <a:defRPr b="1" sz="85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</p:grpSp>
      </p:grpSp>
      <p:sp>
        <p:nvSpPr>
          <p:cNvPr id="299" name="Driving holistic performance"/>
          <p:cNvSpPr txBox="1"/>
          <p:nvPr/>
        </p:nvSpPr>
        <p:spPr>
          <a:xfrm>
            <a:off x="712468" y="640246"/>
            <a:ext cx="13648720" cy="206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b="1" cap="all" spc="144" sz="7200">
                <a:solidFill>
                  <a:srgbClr val="5E86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Driving </a:t>
            </a:r>
            <a:r>
              <a:rPr>
                <a:solidFill>
                  <a:srgbClr val="282827"/>
                </a:solidFill>
              </a:rPr>
              <a:t>holistic performance</a:t>
            </a:r>
          </a:p>
        </p:txBody>
      </p:sp>
      <p:sp>
        <p:nvSpPr>
          <p:cNvPr id="300" name="Hyper-Targeted Audiences…"/>
          <p:cNvSpPr txBox="1"/>
          <p:nvPr/>
        </p:nvSpPr>
        <p:spPr>
          <a:xfrm>
            <a:off x="2040484" y="11204734"/>
            <a:ext cx="5116919" cy="2317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10000"/>
              </a:lnSpc>
              <a:defRPr b="1" sz="2600">
                <a:solidFill>
                  <a:srgbClr val="28282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Hyper-Targeted Audiences </a:t>
            </a:r>
          </a:p>
          <a:p>
            <a:pPr algn="l">
              <a:lnSpc>
                <a:spcPct val="110000"/>
              </a:lnSpc>
              <a:defRPr sz="2200">
                <a:solidFill>
                  <a:srgbClr val="28282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Effectively leverage 1st and 3rd Party Data, proper segmentation and personalization. Empirical audience data used before &amp; on-going to expand reach | performance.</a:t>
            </a:r>
          </a:p>
        </p:txBody>
      </p:sp>
      <p:sp>
        <p:nvSpPr>
          <p:cNvPr id="301" name="Channel Performance &amp; Optimization…"/>
          <p:cNvSpPr txBox="1"/>
          <p:nvPr/>
        </p:nvSpPr>
        <p:spPr>
          <a:xfrm>
            <a:off x="1020961" y="3451912"/>
            <a:ext cx="3802612" cy="3477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10000"/>
              </a:lnSpc>
              <a:defRPr b="1" sz="2600">
                <a:solidFill>
                  <a:srgbClr val="28282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Channel Performance &amp; Optimization</a:t>
            </a:r>
          </a:p>
          <a:p>
            <a:pPr algn="l">
              <a:lnSpc>
                <a:spcPct val="110000"/>
              </a:lnSpc>
              <a:defRPr sz="2200">
                <a:solidFill>
                  <a:srgbClr val="28282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right combination of </a:t>
            </a:r>
            <a:r>
              <a:rPr b="1">
                <a:solidFill>
                  <a:srgbClr val="54808D"/>
                </a:solidFill>
              </a:rPr>
              <a:t>Brand + Performance. </a:t>
            </a:r>
            <a:r>
              <a:rPr>
                <a:solidFill>
                  <a:srgbClr val="000000"/>
                </a:solidFill>
              </a:rPr>
              <a:t>Every interaction matters to demonstrate genuine authenticity with continued learning / optimization of campaign channels. </a:t>
            </a:r>
          </a:p>
        </p:txBody>
      </p:sp>
      <p:sp>
        <p:nvSpPr>
          <p:cNvPr id="302" name="Brand Messaging &amp; Offer…"/>
          <p:cNvSpPr txBox="1"/>
          <p:nvPr/>
        </p:nvSpPr>
        <p:spPr>
          <a:xfrm>
            <a:off x="11080419" y="11567954"/>
            <a:ext cx="4540723" cy="195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10000"/>
              </a:lnSpc>
              <a:defRPr b="1" sz="2600">
                <a:solidFill>
                  <a:srgbClr val="28282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Brand Messaging &amp; Offer</a:t>
            </a:r>
          </a:p>
          <a:p>
            <a:pPr algn="l">
              <a:lnSpc>
                <a:spcPct val="110000"/>
              </a:lnSpc>
              <a:defRPr sz="2200">
                <a:solidFill>
                  <a:srgbClr val="28282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Brands need to align with what that consumer segment is looking for and emotionally connect. </a:t>
            </a:r>
            <a:br/>
            <a:r>
              <a:t>Align with their Why.</a:t>
            </a:r>
          </a:p>
        </p:txBody>
      </p:sp>
      <p:sp>
        <p:nvSpPr>
          <p:cNvPr id="303" name="Robust Digital Ecosystem…"/>
          <p:cNvSpPr txBox="1"/>
          <p:nvPr/>
        </p:nvSpPr>
        <p:spPr>
          <a:xfrm>
            <a:off x="12642008" y="3606486"/>
            <a:ext cx="4381816" cy="195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10000"/>
              </a:lnSpc>
              <a:defRPr b="1" sz="2600">
                <a:solidFill>
                  <a:srgbClr val="28282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Robust Digital Ecosystem</a:t>
            </a:r>
          </a:p>
          <a:p>
            <a:pPr algn="l">
              <a:lnSpc>
                <a:spcPct val="110000"/>
              </a:lnSpc>
              <a:defRPr sz="2200">
                <a:solidFill>
                  <a:srgbClr val="28282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Consumers arriving at your website and other digital experiences should see the value proposition &amp; path to purchase. </a:t>
            </a:r>
          </a:p>
        </p:txBody>
      </p:sp>
      <p:sp>
        <p:nvSpPr>
          <p:cNvPr id="304" name="Unrivaled Growth…"/>
          <p:cNvSpPr txBox="1"/>
          <p:nvPr/>
        </p:nvSpPr>
        <p:spPr>
          <a:xfrm>
            <a:off x="19893260" y="4794436"/>
            <a:ext cx="3944994" cy="4427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b="1"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Unrivaled Growth</a:t>
            </a:r>
          </a:p>
          <a:p>
            <a:pPr algn="l">
              <a:lnSpc>
                <a:spcPct val="130000"/>
              </a:lnSpc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When brands are able to create an experience that connects with their customers beyond just a single transaction but engenders brand loyalty, customer lifetime value and creative brand ambassadors, </a:t>
            </a:r>
            <a:r>
              <a:rPr b="1"/>
              <a:t>true magic happens.</a:t>
            </a:r>
          </a:p>
        </p:txBody>
      </p:sp>
      <p:sp>
        <p:nvSpPr>
          <p:cNvPr id="305" name="$"/>
          <p:cNvSpPr txBox="1"/>
          <p:nvPr/>
        </p:nvSpPr>
        <p:spPr>
          <a:xfrm>
            <a:off x="23328715" y="2266841"/>
            <a:ext cx="81132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50000"/>
              </a:lnSpc>
              <a:defRPr b="1" cap="all" spc="119" sz="6000">
                <a:solidFill>
                  <a:srgbClr val="BF3D3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$</a:t>
            </a:r>
          </a:p>
        </p:txBody>
      </p:sp>
      <p:sp>
        <p:nvSpPr>
          <p:cNvPr id="306" name="+"/>
          <p:cNvSpPr txBox="1"/>
          <p:nvPr/>
        </p:nvSpPr>
        <p:spPr>
          <a:xfrm>
            <a:off x="23468415" y="7005817"/>
            <a:ext cx="81132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50000"/>
              </a:lnSpc>
              <a:defRPr b="1" cap="all" spc="159" sz="8000">
                <a:solidFill>
                  <a:srgbClr val="BF3D3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+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059677" y="12717429"/>
            <a:ext cx="438423" cy="398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"/>
          <p:cNvSpPr/>
          <p:nvPr/>
        </p:nvSpPr>
        <p:spPr>
          <a:xfrm>
            <a:off x="18823398" y="-162154"/>
            <a:ext cx="5685134" cy="14040308"/>
          </a:xfrm>
          <a:prstGeom prst="rect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AF6E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0" name="An omnichannel approach is the best strategy for meeting consumers at every stage of their buying journey and funneling them to an eventual conversion."/>
          <p:cNvSpPr txBox="1"/>
          <p:nvPr/>
        </p:nvSpPr>
        <p:spPr>
          <a:xfrm>
            <a:off x="2175856" y="2876467"/>
            <a:ext cx="987741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aseline="8333" spc="72"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 omnichannel approach is the best strategy for meeting consumers at every stage of their buying journey and funneling them to an eventual conversion.</a:t>
            </a:r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2248" y="3946902"/>
            <a:ext cx="271347" cy="246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-254000" y="11607062"/>
            <a:ext cx="18656347" cy="1100952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gital strategy"/>
          <p:cNvSpPr txBox="1"/>
          <p:nvPr/>
        </p:nvSpPr>
        <p:spPr>
          <a:xfrm>
            <a:off x="1207958" y="856707"/>
            <a:ext cx="1031202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239" sz="80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Digital</a:t>
            </a:r>
            <a:r>
              <a:t> </a:t>
            </a:r>
            <a:r>
              <a:rPr>
                <a:solidFill>
                  <a:srgbClr val="5E8692"/>
                </a:solidFill>
              </a:rPr>
              <a:t>strategy</a:t>
            </a:r>
          </a:p>
        </p:txBody>
      </p:sp>
      <p:sp>
        <p:nvSpPr>
          <p:cNvPr id="314" name="Display"/>
          <p:cNvSpPr txBox="1"/>
          <p:nvPr/>
        </p:nvSpPr>
        <p:spPr>
          <a:xfrm>
            <a:off x="1233351" y="7329181"/>
            <a:ext cx="294894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239" sz="4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Display</a:t>
            </a:r>
          </a:p>
        </p:txBody>
      </p:sp>
      <p:sp>
        <p:nvSpPr>
          <p:cNvPr id="315" name="Conquest"/>
          <p:cNvSpPr txBox="1"/>
          <p:nvPr/>
        </p:nvSpPr>
        <p:spPr>
          <a:xfrm>
            <a:off x="6132393" y="7329181"/>
            <a:ext cx="388225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239" sz="4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Conquest</a:t>
            </a:r>
          </a:p>
        </p:txBody>
      </p:sp>
      <p:sp>
        <p:nvSpPr>
          <p:cNvPr id="316" name="Social"/>
          <p:cNvSpPr txBox="1"/>
          <p:nvPr/>
        </p:nvSpPr>
        <p:spPr>
          <a:xfrm>
            <a:off x="10949484" y="7324548"/>
            <a:ext cx="261794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239" sz="4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Social</a:t>
            </a:r>
          </a:p>
        </p:txBody>
      </p:sp>
      <p:sp>
        <p:nvSpPr>
          <p:cNvPr id="317" name="Pre-roll &amp; CTV"/>
          <p:cNvSpPr txBox="1"/>
          <p:nvPr/>
        </p:nvSpPr>
        <p:spPr>
          <a:xfrm>
            <a:off x="1233351" y="10073705"/>
            <a:ext cx="3741981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239" sz="4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Pre-roll &amp; CTV</a:t>
            </a:r>
          </a:p>
        </p:txBody>
      </p:sp>
      <p:sp>
        <p:nvSpPr>
          <p:cNvPr id="318" name="Paid search"/>
          <p:cNvSpPr txBox="1"/>
          <p:nvPr/>
        </p:nvSpPr>
        <p:spPr>
          <a:xfrm>
            <a:off x="6132393" y="10073705"/>
            <a:ext cx="3332395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239" sz="4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Paid search</a:t>
            </a:r>
          </a:p>
        </p:txBody>
      </p:sp>
      <p:sp>
        <p:nvSpPr>
          <p:cNvPr id="319" name="Retarget"/>
          <p:cNvSpPr txBox="1"/>
          <p:nvPr/>
        </p:nvSpPr>
        <p:spPr>
          <a:xfrm>
            <a:off x="11015940" y="10073705"/>
            <a:ext cx="374198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239" sz="48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Retarget</a:t>
            </a:r>
          </a:p>
        </p:txBody>
      </p:sp>
      <p:pic>
        <p:nvPicPr>
          <p:cNvPr id="3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3351" y="6200664"/>
            <a:ext cx="962984" cy="926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32393" y="6107893"/>
            <a:ext cx="861312" cy="1112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0" r="60823" b="15126"/>
          <a:stretch>
            <a:fillRect/>
          </a:stretch>
        </p:blipFill>
        <p:spPr>
          <a:xfrm>
            <a:off x="10949532" y="5978759"/>
            <a:ext cx="1219840" cy="1223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33351" y="8926399"/>
            <a:ext cx="1123795" cy="90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32393" y="8919708"/>
            <a:ext cx="962984" cy="777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949484" y="8481928"/>
            <a:ext cx="783823" cy="1214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0223_MCD_MarketingFunnel.png" descr="0223_MCD_MarketingFunnel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811586" y="-1"/>
            <a:ext cx="1296785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1283" y="11678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827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Picture1.png" descr="Picture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9156" y="2950726"/>
            <a:ext cx="15625688" cy="8714327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Go upstream to pan for gold!"/>
          <p:cNvSpPr txBox="1"/>
          <p:nvPr/>
        </p:nvSpPr>
        <p:spPr>
          <a:xfrm>
            <a:off x="3063309" y="1616912"/>
            <a:ext cx="1825738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5E8692"/>
                </a:solidFill>
              </a:rPr>
              <a:t>Go upstream to</a:t>
            </a:r>
            <a:r>
              <a:rPr>
                <a:solidFill>
                  <a:srgbClr val="3A3A3A"/>
                </a:solidFill>
              </a:rPr>
              <a:t> pan for gold!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81388" y="530618"/>
            <a:ext cx="14153342" cy="7649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12074" y="389470"/>
            <a:ext cx="8446429" cy="997072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Industry Insider Summit:…"/>
          <p:cNvSpPr txBox="1"/>
          <p:nvPr/>
        </p:nvSpPr>
        <p:spPr>
          <a:xfrm>
            <a:off x="933436" y="10608498"/>
            <a:ext cx="21511181" cy="229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b="1" cap="all" spc="239" sz="8000">
                <a:solidFill>
                  <a:srgbClr val="4D4D4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Industry Insider Summit:</a:t>
            </a:r>
          </a:p>
          <a:p>
            <a:pPr algn="l">
              <a:lnSpc>
                <a:spcPct val="80000"/>
              </a:lnSpc>
              <a:defRPr b="1" cap="all" spc="239" sz="8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Where brand &amp; performance meet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"/>
          <p:cNvSpPr/>
          <p:nvPr/>
        </p:nvSpPr>
        <p:spPr>
          <a:xfrm>
            <a:off x="18823398" y="-162154"/>
            <a:ext cx="5685134" cy="14040308"/>
          </a:xfrm>
          <a:prstGeom prst="rect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CE544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35" name="Image" descr="Image"/>
          <p:cNvPicPr>
            <a:picLocks noChangeAspect="1"/>
          </p:cNvPicPr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-254000" y="11607062"/>
            <a:ext cx="18656347" cy="1100952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performance branding"/>
          <p:cNvSpPr txBox="1"/>
          <p:nvPr/>
        </p:nvSpPr>
        <p:spPr>
          <a:xfrm>
            <a:off x="1207958" y="856707"/>
            <a:ext cx="1443990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239" sz="80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performance</a:t>
            </a:r>
            <a:r>
              <a:t> </a:t>
            </a:r>
            <a:r>
              <a:rPr>
                <a:solidFill>
                  <a:srgbClr val="5E8692"/>
                </a:solidFill>
              </a:rPr>
              <a:t>branding</a:t>
            </a:r>
          </a:p>
        </p:txBody>
      </p:sp>
      <p:sp>
        <p:nvSpPr>
          <p:cNvPr id="337" name="Pitting brand building and performance marketing against each other in a competition for budget unnecessarily damages the effectiveness of both.…"/>
          <p:cNvSpPr txBox="1"/>
          <p:nvPr/>
        </p:nvSpPr>
        <p:spPr>
          <a:xfrm>
            <a:off x="699725" y="3409950"/>
            <a:ext cx="17713491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1500" indent="-571500" algn="l">
              <a:spcBef>
                <a:spcPts val="2000"/>
              </a:spcBef>
              <a:buClr>
                <a:srgbClr val="CE5443"/>
              </a:buClr>
              <a:buSzPct val="130000"/>
              <a:buChar char="•"/>
              <a:defRPr baseline="20000" spc="79" sz="4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Pitting brand building and performance marketing against each other in a competition for budget unnecessarily damages the effectiveness of both.</a:t>
            </a:r>
          </a:p>
          <a:p>
            <a:pPr marL="571500" indent="-571500" algn="l">
              <a:spcBef>
                <a:spcPts val="2000"/>
              </a:spcBef>
              <a:buClr>
                <a:srgbClr val="CE5443"/>
              </a:buClr>
              <a:buSzPct val="130000"/>
              <a:buChar char="•"/>
              <a:defRPr baseline="20000" spc="79" sz="4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Brand building is losing out more and more, in large part because performance marketing is considered to be much more closely linked to measurable business results.</a:t>
            </a:r>
          </a:p>
          <a:p>
            <a:pPr marL="571500" indent="-571500" algn="l">
              <a:spcBef>
                <a:spcPts val="2000"/>
              </a:spcBef>
              <a:buClr>
                <a:srgbClr val="CE5443"/>
              </a:buClr>
              <a:buSzPct val="130000"/>
              <a:buChar char="•"/>
              <a:defRPr baseline="20000" spc="79" sz="4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You are running a month-long promotion for your business and the you see a 30% decrease in campaign ROAS. Was it a brand or performance issue?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ctangle"/>
          <p:cNvSpPr/>
          <p:nvPr/>
        </p:nvSpPr>
        <p:spPr>
          <a:xfrm>
            <a:off x="-124532" y="-162154"/>
            <a:ext cx="24633064" cy="14040308"/>
          </a:xfrm>
          <a:prstGeom prst="rect">
            <a:avLst/>
          </a:prstGeom>
          <a:solidFill>
            <a:srgbClr val="2D3A4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0" name="Reducing cost in digital mktg."/>
          <p:cNvSpPr txBox="1"/>
          <p:nvPr/>
        </p:nvSpPr>
        <p:spPr>
          <a:xfrm>
            <a:off x="807109" y="10751585"/>
            <a:ext cx="2329502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300" sz="100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5E8692"/>
                </a:solidFill>
              </a:rPr>
              <a:t>Reducing cost</a:t>
            </a:r>
            <a:r>
              <a:t> </a:t>
            </a:r>
            <a:r>
              <a:rPr>
                <a:solidFill>
                  <a:srgbClr val="FAF6EE"/>
                </a:solidFill>
              </a:rPr>
              <a:t>in digital mktg.</a:t>
            </a:r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40299" y="742499"/>
            <a:ext cx="14153342" cy="7649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728" y="742499"/>
            <a:ext cx="638435" cy="580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ectangle"/>
          <p:cNvSpPr/>
          <p:nvPr/>
        </p:nvSpPr>
        <p:spPr>
          <a:xfrm>
            <a:off x="-212584" y="-67048"/>
            <a:ext cx="24682666" cy="7915135"/>
          </a:xfrm>
          <a:prstGeom prst="rect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7" name="Cost of conversion: brand + performance DUO"/>
          <p:cNvSpPr txBox="1"/>
          <p:nvPr/>
        </p:nvSpPr>
        <p:spPr>
          <a:xfrm>
            <a:off x="1112510" y="3163111"/>
            <a:ext cx="15739333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cap="all" spc="159" sz="8000">
                <a:solidFill>
                  <a:srgbClr val="FCFAE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5E8692"/>
                </a:solidFill>
              </a:rPr>
              <a:t>Cost of conversion:</a:t>
            </a:r>
            <a:r>
              <a:rPr>
                <a:solidFill>
                  <a:srgbClr val="2D3A4D"/>
                </a:solidFill>
              </a:rPr>
              <a:t> brand + performance DUO</a:t>
            </a:r>
          </a:p>
        </p:txBody>
      </p:sp>
      <p:sp>
        <p:nvSpPr>
          <p:cNvPr id="348" name="If every interaction with a potentional customer is made with a lower funnel marketing channel, average costs can be $4 to $15+ per click | interaction.…"/>
          <p:cNvSpPr txBox="1"/>
          <p:nvPr/>
        </p:nvSpPr>
        <p:spPr>
          <a:xfrm>
            <a:off x="1082243" y="8647286"/>
            <a:ext cx="20187631" cy="4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457200">
              <a:spcBef>
                <a:spcPts val="2000"/>
              </a:spcBef>
              <a:buClr>
                <a:srgbClr val="DE493B"/>
              </a:buClr>
              <a:buSzPct val="123000"/>
              <a:buChar char="•"/>
              <a:defRPr sz="3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If every interaction with a potentional customer is made with a lower funnel marketing channel, average costs can be $4 to $15+ per click | interaction. </a:t>
            </a:r>
          </a:p>
          <a:p>
            <a:pPr marL="457200" indent="-457200" algn="l" defTabSz="457200">
              <a:spcBef>
                <a:spcPts val="2000"/>
              </a:spcBef>
              <a:buClr>
                <a:srgbClr val="DE493B"/>
              </a:buClr>
              <a:buSzPct val="123000"/>
              <a:buChar char="•"/>
              <a:defRPr sz="3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Lower average costs by incorporating more efficient touchpoints that are both brand rich and can provide value back: CTV, Pre-roll, Display, etc.</a:t>
            </a:r>
          </a:p>
          <a:p>
            <a:pPr marL="457200" indent="-457200" algn="l" defTabSz="457200">
              <a:spcBef>
                <a:spcPts val="2000"/>
              </a:spcBef>
              <a:buClr>
                <a:srgbClr val="DE493B"/>
              </a:buClr>
              <a:buSzPct val="123000"/>
              <a:buChar char="•"/>
              <a:defRPr sz="3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Create Demand for your product and actually enlarge the market overall. How do you get more branded searches?</a:t>
            </a:r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5008" y="1489973"/>
            <a:ext cx="573964" cy="686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age" descr="Image"/>
          <p:cNvPicPr>
            <a:picLocks noChangeAspect="1"/>
          </p:cNvPicPr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-254000" y="11662680"/>
            <a:ext cx="16771377" cy="989717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Brand equity’s impact"/>
          <p:cNvSpPr txBox="1"/>
          <p:nvPr/>
        </p:nvSpPr>
        <p:spPr>
          <a:xfrm>
            <a:off x="1207958" y="856707"/>
            <a:ext cx="1354913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239" sz="80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Brand equity’s</a:t>
            </a:r>
            <a:r>
              <a:t> </a:t>
            </a:r>
            <a:r>
              <a:rPr>
                <a:solidFill>
                  <a:srgbClr val="5E8692"/>
                </a:solidFill>
              </a:rPr>
              <a:t>impact</a:t>
            </a:r>
          </a:p>
        </p:txBody>
      </p:sp>
      <p:sp>
        <p:nvSpPr>
          <p:cNvPr id="355" name="Create and connect brand-positioning and activation metrics.…"/>
          <p:cNvSpPr txBox="1"/>
          <p:nvPr/>
        </p:nvSpPr>
        <p:spPr>
          <a:xfrm>
            <a:off x="1048290" y="4171950"/>
            <a:ext cx="15088367" cy="556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28600" indent="-228600" algn="l">
              <a:spcBef>
                <a:spcPts val="3000"/>
              </a:spcBef>
              <a:buClr>
                <a:srgbClr val="CE5443"/>
              </a:buClr>
              <a:buSzPct val="100000"/>
              <a:buAutoNum type="arabicPeriod" startAt="1"/>
              <a:defRPr baseline="14545" spc="110" sz="55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Create and connect brand-positioning and activation metrics.</a:t>
            </a:r>
          </a:p>
          <a:p>
            <a:pPr marL="228600" indent="-228600" algn="l">
              <a:spcBef>
                <a:spcPts val="3000"/>
              </a:spcBef>
              <a:buClr>
                <a:srgbClr val="CE5443"/>
              </a:buClr>
              <a:buSzPct val="100000"/>
              <a:buAutoNum type="arabicPeriod" startAt="1"/>
              <a:defRPr baseline="14545" spc="110" sz="55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Create a composite metric of brand equity.</a:t>
            </a:r>
          </a:p>
          <a:p>
            <a:pPr marL="228600" indent="-228600" algn="l">
              <a:spcBef>
                <a:spcPts val="3000"/>
              </a:spcBef>
              <a:buClr>
                <a:srgbClr val="CE5443"/>
              </a:buClr>
              <a:buSzPct val="100000"/>
              <a:buAutoNum type="arabicPeriod" startAt="1"/>
              <a:defRPr baseline="14545" spc="110" sz="55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Make brand equity a KPI for performance marketers.</a:t>
            </a:r>
          </a:p>
        </p:txBody>
      </p:sp>
      <p:pic>
        <p:nvPicPr>
          <p:cNvPr id="356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1510" y="441477"/>
            <a:ext cx="6506129" cy="13536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5" grpId="1"/>
      <p:bldP build="whole" bldLvl="1" animBg="1" rev="0" advAuto="0" spid="356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" descr="Image"/>
          <p:cNvPicPr>
            <a:picLocks noChangeAspect="1"/>
          </p:cNvPicPr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-254000" y="11607062"/>
            <a:ext cx="18656347" cy="1100952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three takeaways"/>
          <p:cNvSpPr txBox="1"/>
          <p:nvPr/>
        </p:nvSpPr>
        <p:spPr>
          <a:xfrm>
            <a:off x="1207958" y="856707"/>
            <a:ext cx="1056530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239" sz="80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three</a:t>
            </a:r>
            <a:r>
              <a:t> </a:t>
            </a:r>
            <a:r>
              <a:rPr>
                <a:solidFill>
                  <a:srgbClr val="5E8692"/>
                </a:solidFill>
              </a:rPr>
              <a:t>takeaways</a:t>
            </a:r>
          </a:p>
        </p:txBody>
      </p:sp>
      <p:sp>
        <p:nvSpPr>
          <p:cNvPr id="360" name="Treating performance marketing and brand building as a short-term/long-term trade-off is dangerously wrong.…"/>
          <p:cNvSpPr txBox="1"/>
          <p:nvPr/>
        </p:nvSpPr>
        <p:spPr>
          <a:xfrm>
            <a:off x="1431710" y="2836715"/>
            <a:ext cx="19413286" cy="815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1500" indent="-571500" algn="l">
              <a:spcBef>
                <a:spcPts val="3000"/>
              </a:spcBef>
              <a:buClr>
                <a:srgbClr val="CE5443"/>
              </a:buClr>
              <a:buSzPct val="130000"/>
              <a:buChar char="•"/>
              <a:defRPr baseline="15999" spc="100" sz="5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Treating performance marketing and brand building as a short-term/long-term trade-off is dangerously wrong.</a:t>
            </a:r>
          </a:p>
          <a:p>
            <a:pPr marL="571500" indent="-571500" algn="l">
              <a:spcBef>
                <a:spcPts val="3000"/>
              </a:spcBef>
              <a:buClr>
                <a:srgbClr val="CE5443"/>
              </a:buClr>
              <a:buSzPct val="130000"/>
              <a:buChar char="•"/>
              <a:defRPr baseline="15999" spc="100" sz="5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Brand building is as financially measurable as performance marketing.</a:t>
            </a:r>
          </a:p>
          <a:p>
            <a:pPr marL="571500" indent="-571500" algn="l">
              <a:spcBef>
                <a:spcPts val="3000"/>
              </a:spcBef>
              <a:buClr>
                <a:srgbClr val="CE5443"/>
              </a:buClr>
              <a:buSzPct val="130000"/>
              <a:buChar char="•"/>
              <a:defRPr baseline="15999" spc="100" sz="5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Your current performance marketing may not be as measurable as you think.</a:t>
            </a:r>
          </a:p>
          <a:p>
            <a:pPr marL="571500" indent="-571500" algn="l">
              <a:spcBef>
                <a:spcPts val="3000"/>
              </a:spcBef>
              <a:buClr>
                <a:srgbClr val="CE5443"/>
              </a:buClr>
              <a:buSzPct val="130000"/>
              <a:buChar char="•"/>
              <a:defRPr b="1" baseline="15999" spc="100" sz="5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BONUS: </a:t>
            </a:r>
            <a:r>
              <a:rPr b="0"/>
              <a:t>Giving value back to the customer thru-out the journey and investing in their experience will always pay off.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Rectangle"/>
          <p:cNvSpPr/>
          <p:nvPr/>
        </p:nvSpPr>
        <p:spPr>
          <a:xfrm>
            <a:off x="-124532" y="-162154"/>
            <a:ext cx="24633064" cy="14040308"/>
          </a:xfrm>
          <a:prstGeom prst="rect">
            <a:avLst/>
          </a:prstGeom>
          <a:solidFill>
            <a:srgbClr val="CE54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3" name="Thanks!"/>
          <p:cNvSpPr txBox="1"/>
          <p:nvPr/>
        </p:nvSpPr>
        <p:spPr>
          <a:xfrm>
            <a:off x="1207958" y="10612159"/>
            <a:ext cx="609538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1" cap="all" spc="300" sz="10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5E5E5E"/>
                </a:solidFill>
              </a:defRPr>
            </a:pPr>
            <a:r>
              <a:rPr>
                <a:solidFill>
                  <a:srgbClr val="3A3A3A"/>
                </a:solidFill>
              </a:rPr>
              <a:t>Thanks!</a:t>
            </a:r>
          </a:p>
        </p:txBody>
      </p:sp>
      <p:pic>
        <p:nvPicPr>
          <p:cNvPr id="3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0299" y="742499"/>
            <a:ext cx="14153342" cy="7649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728" y="742499"/>
            <a:ext cx="638435" cy="580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93756" y="1872639"/>
            <a:ext cx="8446429" cy="9970722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From the max connect family"/>
          <p:cNvSpPr txBox="1"/>
          <p:nvPr/>
        </p:nvSpPr>
        <p:spPr>
          <a:xfrm>
            <a:off x="1285875" y="12020550"/>
            <a:ext cx="8164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cap="all" spc="107" sz="36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5E5E5E"/>
                </a:solidFill>
              </a:defRPr>
            </a:pPr>
            <a:r>
              <a:rPr>
                <a:solidFill>
                  <a:srgbClr val="FAF6EE"/>
                </a:solidFill>
              </a:rPr>
              <a:t>From the max connect family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"/>
          <p:cNvSpPr/>
          <p:nvPr/>
        </p:nvSpPr>
        <p:spPr>
          <a:xfrm>
            <a:off x="-124532" y="-162154"/>
            <a:ext cx="24633064" cy="14040308"/>
          </a:xfrm>
          <a:prstGeom prst="rect">
            <a:avLst/>
          </a:prstGeom>
          <a:solidFill>
            <a:srgbClr val="5E86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728" y="742499"/>
            <a:ext cx="638435" cy="580516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Kudos.."/>
          <p:cNvSpPr txBox="1"/>
          <p:nvPr/>
        </p:nvSpPr>
        <p:spPr>
          <a:xfrm>
            <a:off x="1957566" y="3093444"/>
            <a:ext cx="3700869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500" sz="100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Kudos..</a:t>
            </a:r>
          </a:p>
        </p:txBody>
      </p:sp>
      <p:sp>
        <p:nvSpPr>
          <p:cNvPr id="372" name="But First"/>
          <p:cNvSpPr txBox="1"/>
          <p:nvPr/>
        </p:nvSpPr>
        <p:spPr>
          <a:xfrm>
            <a:off x="5645527" y="3093444"/>
            <a:ext cx="73173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cap="all" spc="500" sz="10000">
                <a:solidFill>
                  <a:srgbClr val="E9CF9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AF6EE"/>
                </a:solidFill>
              </a:defRPr>
            </a:pPr>
            <a:r>
              <a:rPr>
                <a:solidFill>
                  <a:srgbClr val="E9CF98"/>
                </a:solidFill>
              </a:rPr>
              <a:t>But First</a:t>
            </a:r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40299" y="742499"/>
            <a:ext cx="14153342" cy="7649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" grpId="1"/>
      <p:bldP build="whole" bldLvl="1" animBg="1" rev="0" advAuto="0" spid="372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ctangle"/>
          <p:cNvSpPr/>
          <p:nvPr/>
        </p:nvSpPr>
        <p:spPr>
          <a:xfrm>
            <a:off x="-124532" y="-162154"/>
            <a:ext cx="24633064" cy="14040308"/>
          </a:xfrm>
          <a:prstGeom prst="rect">
            <a:avLst/>
          </a:prstGeom>
          <a:solidFill>
            <a:srgbClr val="5E86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728" y="742499"/>
            <a:ext cx="638435" cy="580516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AMAZON"/>
          <p:cNvSpPr txBox="1"/>
          <p:nvPr/>
        </p:nvSpPr>
        <p:spPr>
          <a:xfrm>
            <a:off x="17277891" y="2943270"/>
            <a:ext cx="3785887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500" sz="100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AMAZON</a:t>
            </a:r>
          </a:p>
        </p:txBody>
      </p:sp>
      <p:sp>
        <p:nvSpPr>
          <p:cNvPr id="378" name="Line"/>
          <p:cNvSpPr/>
          <p:nvPr/>
        </p:nvSpPr>
        <p:spPr>
          <a:xfrm flipV="1">
            <a:off x="18955286" y="4429271"/>
            <a:ext cx="1" cy="1463549"/>
          </a:xfrm>
          <a:prstGeom prst="line">
            <a:avLst/>
          </a:prstGeom>
          <a:ln w="88900">
            <a:solidFill>
              <a:srgbClr val="FAF6E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79" name="Shopping Bag"/>
          <p:cNvSpPr/>
          <p:nvPr/>
        </p:nvSpPr>
        <p:spPr>
          <a:xfrm>
            <a:off x="18396167" y="6264392"/>
            <a:ext cx="1118239" cy="1391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8337" y="0"/>
                  <a:pt x="6333" y="1611"/>
                  <a:pt x="6333" y="3590"/>
                </a:cubicBezTo>
                <a:lnTo>
                  <a:pt x="6333" y="6729"/>
                </a:lnTo>
                <a:cubicBezTo>
                  <a:pt x="6333" y="6978"/>
                  <a:pt x="6583" y="7179"/>
                  <a:pt x="6892" y="7179"/>
                </a:cubicBezTo>
                <a:cubicBezTo>
                  <a:pt x="7201" y="7179"/>
                  <a:pt x="7452" y="6978"/>
                  <a:pt x="7452" y="6729"/>
                </a:cubicBezTo>
                <a:lnTo>
                  <a:pt x="7452" y="3590"/>
                </a:lnTo>
                <a:cubicBezTo>
                  <a:pt x="7452" y="2107"/>
                  <a:pt x="8954" y="900"/>
                  <a:pt x="10800" y="900"/>
                </a:cubicBezTo>
                <a:cubicBezTo>
                  <a:pt x="12646" y="900"/>
                  <a:pt x="14148" y="2107"/>
                  <a:pt x="14148" y="3590"/>
                </a:cubicBezTo>
                <a:lnTo>
                  <a:pt x="14148" y="6729"/>
                </a:lnTo>
                <a:cubicBezTo>
                  <a:pt x="14148" y="6978"/>
                  <a:pt x="14399" y="7179"/>
                  <a:pt x="14708" y="7179"/>
                </a:cubicBezTo>
                <a:cubicBezTo>
                  <a:pt x="15017" y="7179"/>
                  <a:pt x="15267" y="6978"/>
                  <a:pt x="15267" y="6729"/>
                </a:cubicBezTo>
                <a:lnTo>
                  <a:pt x="15267" y="3590"/>
                </a:lnTo>
                <a:cubicBezTo>
                  <a:pt x="15267" y="1611"/>
                  <a:pt x="13263" y="0"/>
                  <a:pt x="10800" y="0"/>
                </a:cubicBezTo>
                <a:close/>
                <a:moveTo>
                  <a:pt x="0" y="424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4247"/>
                </a:lnTo>
                <a:lnTo>
                  <a:pt x="15544" y="4247"/>
                </a:lnTo>
                <a:lnTo>
                  <a:pt x="15544" y="6062"/>
                </a:lnTo>
                <a:cubicBezTo>
                  <a:pt x="15756" y="6233"/>
                  <a:pt x="15887" y="6469"/>
                  <a:pt x="15887" y="6729"/>
                </a:cubicBezTo>
                <a:cubicBezTo>
                  <a:pt x="15887" y="7252"/>
                  <a:pt x="15358" y="7675"/>
                  <a:pt x="14708" y="7675"/>
                </a:cubicBezTo>
                <a:cubicBezTo>
                  <a:pt x="14057" y="7675"/>
                  <a:pt x="13530" y="7252"/>
                  <a:pt x="13530" y="6729"/>
                </a:cubicBezTo>
                <a:cubicBezTo>
                  <a:pt x="13530" y="6470"/>
                  <a:pt x="13661" y="6235"/>
                  <a:pt x="13871" y="6064"/>
                </a:cubicBezTo>
                <a:lnTo>
                  <a:pt x="13871" y="4247"/>
                </a:lnTo>
                <a:lnTo>
                  <a:pt x="7729" y="4247"/>
                </a:lnTo>
                <a:lnTo>
                  <a:pt x="7729" y="6064"/>
                </a:lnTo>
                <a:cubicBezTo>
                  <a:pt x="7939" y="6235"/>
                  <a:pt x="8070" y="6470"/>
                  <a:pt x="8070" y="6729"/>
                </a:cubicBezTo>
                <a:cubicBezTo>
                  <a:pt x="8070" y="7252"/>
                  <a:pt x="7543" y="7675"/>
                  <a:pt x="6892" y="7675"/>
                </a:cubicBezTo>
                <a:cubicBezTo>
                  <a:pt x="6242" y="7675"/>
                  <a:pt x="5713" y="7252"/>
                  <a:pt x="5713" y="6729"/>
                </a:cubicBezTo>
                <a:cubicBezTo>
                  <a:pt x="5713" y="6469"/>
                  <a:pt x="5844" y="6233"/>
                  <a:pt x="6056" y="6062"/>
                </a:cubicBezTo>
                <a:lnTo>
                  <a:pt x="6056" y="4247"/>
                </a:lnTo>
                <a:lnTo>
                  <a:pt x="0" y="4247"/>
                </a:lnTo>
                <a:close/>
              </a:path>
            </a:pathLst>
          </a:cu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0" name="Line"/>
          <p:cNvSpPr/>
          <p:nvPr/>
        </p:nvSpPr>
        <p:spPr>
          <a:xfrm flipH="1">
            <a:off x="15942648" y="7147507"/>
            <a:ext cx="1876332" cy="1"/>
          </a:xfrm>
          <a:prstGeom prst="line">
            <a:avLst/>
          </a:prstGeom>
          <a:ln w="101600">
            <a:solidFill>
              <a:srgbClr val="FAF6EE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1" name="Circle"/>
          <p:cNvSpPr/>
          <p:nvPr/>
        </p:nvSpPr>
        <p:spPr>
          <a:xfrm>
            <a:off x="14569332" y="6588388"/>
            <a:ext cx="1118239" cy="1118239"/>
          </a:xfrm>
          <a:prstGeom prst="ellipse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2" name="Website"/>
          <p:cNvSpPr txBox="1"/>
          <p:nvPr/>
        </p:nvSpPr>
        <p:spPr>
          <a:xfrm>
            <a:off x="13195165" y="9726145"/>
            <a:ext cx="4255180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500" sz="100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Website</a:t>
            </a:r>
          </a:p>
        </p:txBody>
      </p:sp>
      <p:sp>
        <p:nvSpPr>
          <p:cNvPr id="383" name="Line"/>
          <p:cNvSpPr/>
          <p:nvPr/>
        </p:nvSpPr>
        <p:spPr>
          <a:xfrm flipV="1">
            <a:off x="15108583" y="8106381"/>
            <a:ext cx="1" cy="1463549"/>
          </a:xfrm>
          <a:prstGeom prst="line">
            <a:avLst/>
          </a:prstGeom>
          <a:ln w="88900">
            <a:solidFill>
              <a:srgbClr val="FAF6E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4" name="SEARCH"/>
          <p:cNvSpPr txBox="1"/>
          <p:nvPr/>
        </p:nvSpPr>
        <p:spPr>
          <a:xfrm>
            <a:off x="9931730" y="2955217"/>
            <a:ext cx="3651072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500" sz="100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SEARCH</a:t>
            </a:r>
          </a:p>
        </p:txBody>
      </p:sp>
      <p:sp>
        <p:nvSpPr>
          <p:cNvPr id="385" name="Line"/>
          <p:cNvSpPr/>
          <p:nvPr/>
        </p:nvSpPr>
        <p:spPr>
          <a:xfrm flipV="1">
            <a:off x="11557000" y="4855816"/>
            <a:ext cx="0" cy="1463548"/>
          </a:xfrm>
          <a:prstGeom prst="line">
            <a:avLst/>
          </a:prstGeom>
          <a:ln w="88900">
            <a:solidFill>
              <a:srgbClr val="FAF6E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6" name="Line"/>
          <p:cNvSpPr/>
          <p:nvPr/>
        </p:nvSpPr>
        <p:spPr>
          <a:xfrm flipH="1">
            <a:off x="12358169" y="7153481"/>
            <a:ext cx="1876332" cy="1"/>
          </a:xfrm>
          <a:prstGeom prst="line">
            <a:avLst/>
          </a:prstGeom>
          <a:ln w="101600">
            <a:solidFill>
              <a:srgbClr val="FAF6EE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7" name="Circle"/>
          <p:cNvSpPr/>
          <p:nvPr/>
        </p:nvSpPr>
        <p:spPr>
          <a:xfrm>
            <a:off x="10984853" y="6594361"/>
            <a:ext cx="1118239" cy="1118240"/>
          </a:xfrm>
          <a:prstGeom prst="ellipse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" name="Line"/>
          <p:cNvSpPr/>
          <p:nvPr/>
        </p:nvSpPr>
        <p:spPr>
          <a:xfrm flipH="1">
            <a:off x="8773689" y="7150419"/>
            <a:ext cx="1876332" cy="1"/>
          </a:xfrm>
          <a:prstGeom prst="line">
            <a:avLst/>
          </a:prstGeom>
          <a:ln w="101600">
            <a:solidFill>
              <a:srgbClr val="FAF6EE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9" name="Circle"/>
          <p:cNvSpPr/>
          <p:nvPr/>
        </p:nvSpPr>
        <p:spPr>
          <a:xfrm>
            <a:off x="7400373" y="6591300"/>
            <a:ext cx="1118240" cy="1118239"/>
          </a:xfrm>
          <a:prstGeom prst="ellipse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0" name="SOCIAL"/>
          <p:cNvSpPr txBox="1"/>
          <p:nvPr/>
        </p:nvSpPr>
        <p:spPr>
          <a:xfrm>
            <a:off x="6365491" y="9720021"/>
            <a:ext cx="3188004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500" sz="100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SOCIAL</a:t>
            </a:r>
          </a:p>
        </p:txBody>
      </p:sp>
      <p:sp>
        <p:nvSpPr>
          <p:cNvPr id="391" name="Line"/>
          <p:cNvSpPr/>
          <p:nvPr/>
        </p:nvSpPr>
        <p:spPr>
          <a:xfrm flipV="1">
            <a:off x="7939624" y="8109293"/>
            <a:ext cx="1" cy="1463549"/>
          </a:xfrm>
          <a:prstGeom prst="line">
            <a:avLst/>
          </a:prstGeom>
          <a:ln w="88900">
            <a:solidFill>
              <a:srgbClr val="FAF6E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2" name="VIDEO"/>
          <p:cNvSpPr txBox="1"/>
          <p:nvPr/>
        </p:nvSpPr>
        <p:spPr>
          <a:xfrm>
            <a:off x="2989500" y="2955217"/>
            <a:ext cx="2771030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500" sz="100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VIDEO</a:t>
            </a:r>
          </a:p>
        </p:txBody>
      </p:sp>
      <p:sp>
        <p:nvSpPr>
          <p:cNvPr id="393" name="Line"/>
          <p:cNvSpPr/>
          <p:nvPr/>
        </p:nvSpPr>
        <p:spPr>
          <a:xfrm flipV="1">
            <a:off x="4375014" y="4849089"/>
            <a:ext cx="1" cy="1463549"/>
          </a:xfrm>
          <a:prstGeom prst="line">
            <a:avLst/>
          </a:prstGeom>
          <a:ln w="88900">
            <a:solidFill>
              <a:srgbClr val="FAF6EE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4" name="Line"/>
          <p:cNvSpPr/>
          <p:nvPr/>
        </p:nvSpPr>
        <p:spPr>
          <a:xfrm flipH="1">
            <a:off x="5189210" y="7134054"/>
            <a:ext cx="1876332" cy="1"/>
          </a:xfrm>
          <a:prstGeom prst="line">
            <a:avLst/>
          </a:prstGeom>
          <a:ln w="101600">
            <a:solidFill>
              <a:srgbClr val="FAF6EE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5" name="Circle"/>
          <p:cNvSpPr/>
          <p:nvPr/>
        </p:nvSpPr>
        <p:spPr>
          <a:xfrm>
            <a:off x="3815895" y="6574935"/>
            <a:ext cx="1118239" cy="1118239"/>
          </a:xfrm>
          <a:prstGeom prst="ellipse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40299" y="742499"/>
            <a:ext cx="14153342" cy="7649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5" grpId="16"/>
      <p:bldP build="whole" bldLvl="1" animBg="1" rev="0" advAuto="0" spid="377" grpId="2"/>
      <p:bldP build="whole" bldLvl="1" animBg="1" rev="0" advAuto="0" spid="388" grpId="11"/>
      <p:bldP build="whole" bldLvl="1" animBg="1" rev="0" advAuto="0" spid="384" grpId="10"/>
      <p:bldP build="whole" bldLvl="1" animBg="1" rev="0" advAuto="0" spid="394" grpId="15"/>
      <p:bldP build="whole" bldLvl="1" animBg="1" rev="0" advAuto="0" spid="392" grpId="18"/>
      <p:bldP build="whole" bldLvl="1" animBg="1" rev="0" advAuto="0" spid="382" grpId="6"/>
      <p:bldP build="whole" bldLvl="1" animBg="1" rev="0" advAuto="0" spid="387" grpId="8"/>
      <p:bldP build="whole" bldLvl="1" animBg="1" rev="0" advAuto="0" spid="381" grpId="4"/>
      <p:bldP build="whole" bldLvl="1" animBg="1" rev="0" advAuto="0" spid="386" grpId="7"/>
      <p:bldP build="whole" bldLvl="1" animBg="1" rev="0" advAuto="0" spid="391" grpId="13"/>
      <p:bldP build="whole" bldLvl="1" animBg="1" rev="0" advAuto="0" spid="389" grpId="12"/>
      <p:bldP build="whole" bldLvl="1" animBg="1" rev="0" advAuto="0" spid="378" grpId="1"/>
      <p:bldP build="whole" bldLvl="1" animBg="1" rev="0" advAuto="0" spid="390" grpId="14"/>
      <p:bldP build="whole" bldLvl="1" animBg="1" rev="0" advAuto="0" spid="380" grpId="3"/>
      <p:bldP build="whole" bldLvl="1" animBg="1" rev="0" advAuto="0" spid="393" grpId="17"/>
      <p:bldP build="whole" bldLvl="1" animBg="1" rev="0" advAuto="0" spid="383" grpId="5"/>
      <p:bldP build="whole" bldLvl="1" animBg="1" rev="0" advAuto="0" spid="385" grpId="9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tangle"/>
          <p:cNvSpPr/>
          <p:nvPr/>
        </p:nvSpPr>
        <p:spPr>
          <a:xfrm>
            <a:off x="-124532" y="-162154"/>
            <a:ext cx="24633064" cy="14040308"/>
          </a:xfrm>
          <a:prstGeom prst="rect">
            <a:avLst/>
          </a:prstGeom>
          <a:solidFill>
            <a:srgbClr val="5E86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728" y="742499"/>
            <a:ext cx="638435" cy="58051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Kudos.."/>
          <p:cNvSpPr txBox="1"/>
          <p:nvPr/>
        </p:nvSpPr>
        <p:spPr>
          <a:xfrm>
            <a:off x="1957566" y="3093444"/>
            <a:ext cx="3698506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500" sz="100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Kudos..</a:t>
            </a:r>
          </a:p>
        </p:txBody>
      </p:sp>
      <p:sp>
        <p:nvSpPr>
          <p:cNvPr id="401" name="A CHANGE IN MINDSET"/>
          <p:cNvSpPr txBox="1"/>
          <p:nvPr/>
        </p:nvSpPr>
        <p:spPr>
          <a:xfrm>
            <a:off x="5860412" y="3093444"/>
            <a:ext cx="1573852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cap="all" spc="500" sz="10000">
                <a:solidFill>
                  <a:srgbClr val="E9CF9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AF6EE"/>
                </a:solidFill>
              </a:defRPr>
            </a:pPr>
            <a:r>
              <a:rPr>
                <a:solidFill>
                  <a:srgbClr val="E9CF98"/>
                </a:solidFill>
              </a:rPr>
              <a:t>A CHANGE IN MINDSET</a:t>
            </a: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40299" y="742499"/>
            <a:ext cx="14153342" cy="7649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0" grpId="1"/>
      <p:bldP build="whole" bldLvl="1" animBg="1" rev="0" advAuto="0" spid="401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"/>
          <p:cNvSpPr/>
          <p:nvPr/>
        </p:nvSpPr>
        <p:spPr>
          <a:xfrm>
            <a:off x="18823398" y="-162154"/>
            <a:ext cx="5685134" cy="14040308"/>
          </a:xfrm>
          <a:prstGeom prst="rect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CE544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5681" y="5383476"/>
            <a:ext cx="1623067" cy="132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6210" y="3586846"/>
            <a:ext cx="1401479" cy="1257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1503" y="3672178"/>
            <a:ext cx="1087114" cy="1554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7866" y="6325141"/>
            <a:ext cx="1832102" cy="1465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24435" y="4789767"/>
            <a:ext cx="8418652" cy="4990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81141" y="8967103"/>
            <a:ext cx="940574" cy="1540742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ocial"/>
          <p:cNvSpPr txBox="1"/>
          <p:nvPr/>
        </p:nvSpPr>
        <p:spPr>
          <a:xfrm>
            <a:off x="2829189" y="4980415"/>
            <a:ext cx="2495522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3427412">
              <a:lnSpc>
                <a:spcPct val="10000"/>
              </a:lnSpc>
              <a:spcBef>
                <a:spcPts val="3500"/>
              </a:spcBef>
              <a:defRPr spc="119">
                <a:solidFill>
                  <a:srgbClr val="DE3B2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Social</a:t>
            </a:r>
          </a:p>
        </p:txBody>
      </p:sp>
      <p:sp>
        <p:nvSpPr>
          <p:cNvPr id="412" name="Search"/>
          <p:cNvSpPr txBox="1"/>
          <p:nvPr/>
        </p:nvSpPr>
        <p:spPr>
          <a:xfrm>
            <a:off x="747299" y="5492934"/>
            <a:ext cx="2495522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3427412">
              <a:lnSpc>
                <a:spcPct val="10000"/>
              </a:lnSpc>
              <a:spcBef>
                <a:spcPts val="3500"/>
              </a:spcBef>
              <a:defRPr spc="119">
                <a:solidFill>
                  <a:srgbClr val="DE3B2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Search</a:t>
            </a:r>
          </a:p>
        </p:txBody>
      </p:sp>
      <p:sp>
        <p:nvSpPr>
          <p:cNvPr id="413" name="Mobile"/>
          <p:cNvSpPr txBox="1"/>
          <p:nvPr/>
        </p:nvSpPr>
        <p:spPr>
          <a:xfrm>
            <a:off x="603667" y="10638379"/>
            <a:ext cx="2495522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3427412">
              <a:lnSpc>
                <a:spcPct val="10000"/>
              </a:lnSpc>
              <a:spcBef>
                <a:spcPts val="3500"/>
              </a:spcBef>
              <a:defRPr spc="119">
                <a:solidFill>
                  <a:srgbClr val="DE3B2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Mobile</a:t>
            </a:r>
          </a:p>
        </p:txBody>
      </p:sp>
      <p:sp>
        <p:nvSpPr>
          <p:cNvPr id="414" name="Campaigns"/>
          <p:cNvSpPr txBox="1"/>
          <p:nvPr/>
        </p:nvSpPr>
        <p:spPr>
          <a:xfrm>
            <a:off x="2076156" y="7950901"/>
            <a:ext cx="2495522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3427412">
              <a:lnSpc>
                <a:spcPct val="10000"/>
              </a:lnSpc>
              <a:spcBef>
                <a:spcPts val="3500"/>
              </a:spcBef>
              <a:defRPr spc="119">
                <a:solidFill>
                  <a:srgbClr val="DE3B2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Campaigns</a:t>
            </a:r>
          </a:p>
        </p:txBody>
      </p:sp>
      <p:sp>
        <p:nvSpPr>
          <p:cNvPr id="415" name="Video"/>
          <p:cNvSpPr txBox="1"/>
          <p:nvPr/>
        </p:nvSpPr>
        <p:spPr>
          <a:xfrm>
            <a:off x="4579453" y="6930117"/>
            <a:ext cx="2495522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3427412">
              <a:lnSpc>
                <a:spcPct val="10000"/>
              </a:lnSpc>
              <a:spcBef>
                <a:spcPts val="3500"/>
              </a:spcBef>
              <a:defRPr spc="119">
                <a:solidFill>
                  <a:srgbClr val="DE3B2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Video</a:t>
            </a:r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35133" y="3941550"/>
            <a:ext cx="1527085" cy="1465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000695" y="8570666"/>
            <a:ext cx="1721248" cy="1399601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Display"/>
          <p:cNvSpPr txBox="1"/>
          <p:nvPr/>
        </p:nvSpPr>
        <p:spPr>
          <a:xfrm>
            <a:off x="6750915" y="5624970"/>
            <a:ext cx="2495521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3427412">
              <a:lnSpc>
                <a:spcPct val="10000"/>
              </a:lnSpc>
              <a:spcBef>
                <a:spcPts val="3500"/>
              </a:spcBef>
              <a:defRPr spc="119">
                <a:solidFill>
                  <a:srgbClr val="DE3B2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Display</a:t>
            </a:r>
          </a:p>
        </p:txBody>
      </p:sp>
      <p:sp>
        <p:nvSpPr>
          <p:cNvPr id="419" name="A/B &amp; MVT…"/>
          <p:cNvSpPr txBox="1"/>
          <p:nvPr/>
        </p:nvSpPr>
        <p:spPr>
          <a:xfrm>
            <a:off x="4445358" y="9991703"/>
            <a:ext cx="2831921" cy="992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defTabSz="3427412">
              <a:lnSpc>
                <a:spcPct val="10000"/>
              </a:lnSpc>
              <a:spcBef>
                <a:spcPts val="3500"/>
              </a:spcBef>
              <a:defRPr spc="119">
                <a:solidFill>
                  <a:srgbClr val="DE3B2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A/B &amp; MVT</a:t>
            </a:r>
          </a:p>
          <a:p>
            <a:pPr defTabSz="3427412">
              <a:lnSpc>
                <a:spcPct val="10000"/>
              </a:lnSpc>
              <a:spcBef>
                <a:spcPts val="3500"/>
              </a:spcBef>
              <a:defRPr spc="119">
                <a:solidFill>
                  <a:srgbClr val="DE3B2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Creative Testing</a:t>
            </a: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026972" y="9324313"/>
            <a:ext cx="974437" cy="1551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862074" y="6654544"/>
            <a:ext cx="1304233" cy="1261114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Creative Testing"/>
          <p:cNvSpPr txBox="1"/>
          <p:nvPr/>
        </p:nvSpPr>
        <p:spPr>
          <a:xfrm>
            <a:off x="7098231" y="8133192"/>
            <a:ext cx="2831920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3427412">
              <a:lnSpc>
                <a:spcPct val="10000"/>
              </a:lnSpc>
              <a:spcBef>
                <a:spcPts val="3500"/>
              </a:spcBef>
              <a:defRPr spc="119">
                <a:solidFill>
                  <a:srgbClr val="DE3B2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Creative Testing</a:t>
            </a:r>
          </a:p>
        </p:txBody>
      </p:sp>
      <p:sp>
        <p:nvSpPr>
          <p:cNvPr id="423" name="Engagement"/>
          <p:cNvSpPr txBox="1"/>
          <p:nvPr/>
        </p:nvSpPr>
        <p:spPr>
          <a:xfrm>
            <a:off x="7524951" y="11233045"/>
            <a:ext cx="2495522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3427412">
              <a:lnSpc>
                <a:spcPct val="10000"/>
              </a:lnSpc>
              <a:spcBef>
                <a:spcPts val="3500"/>
              </a:spcBef>
              <a:defRPr spc="119">
                <a:solidFill>
                  <a:srgbClr val="DE3B2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Engagement</a:t>
            </a:r>
          </a:p>
        </p:txBody>
      </p:sp>
      <p:sp>
        <p:nvSpPr>
          <p:cNvPr id="432" name="Connection Line"/>
          <p:cNvSpPr/>
          <p:nvPr/>
        </p:nvSpPr>
        <p:spPr>
          <a:xfrm>
            <a:off x="9967483" y="4699393"/>
            <a:ext cx="3149851" cy="2075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41" fill="norm" stroke="1" extrusionOk="0">
                <a:moveTo>
                  <a:pt x="0" y="0"/>
                </a:moveTo>
                <a:cubicBezTo>
                  <a:pt x="313" y="14884"/>
                  <a:pt x="7513" y="21600"/>
                  <a:pt x="21600" y="20147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33" name="Connection Line"/>
          <p:cNvSpPr/>
          <p:nvPr/>
        </p:nvSpPr>
        <p:spPr>
          <a:xfrm>
            <a:off x="10052780" y="8250884"/>
            <a:ext cx="2979687" cy="2778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038" fill="norm" stroke="1" extrusionOk="0">
                <a:moveTo>
                  <a:pt x="15" y="21038"/>
                </a:moveTo>
                <a:cubicBezTo>
                  <a:pt x="-369" y="6439"/>
                  <a:pt x="6703" y="-562"/>
                  <a:pt x="21231" y="35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34" name="Connection Line"/>
          <p:cNvSpPr/>
          <p:nvPr/>
        </p:nvSpPr>
        <p:spPr>
          <a:xfrm>
            <a:off x="10034814" y="6891092"/>
            <a:ext cx="3036389" cy="520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495" fill="norm" stroke="1" extrusionOk="0">
                <a:moveTo>
                  <a:pt x="0" y="0"/>
                </a:moveTo>
                <a:cubicBezTo>
                  <a:pt x="3232" y="15307"/>
                  <a:pt x="10432" y="21600"/>
                  <a:pt x="21600" y="1887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35" name="Connection Line"/>
          <p:cNvSpPr/>
          <p:nvPr/>
        </p:nvSpPr>
        <p:spPr>
          <a:xfrm>
            <a:off x="10067026" y="7690742"/>
            <a:ext cx="2960669" cy="576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724" fill="norm" stroke="1" extrusionOk="0">
                <a:moveTo>
                  <a:pt x="0" y="19724"/>
                </a:moveTo>
                <a:cubicBezTo>
                  <a:pt x="1828" y="4542"/>
                  <a:pt x="9028" y="-1876"/>
                  <a:pt x="21600" y="471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428" name="Google-Analytics-Logo.png" descr="Google-Analytics-Logo.png"/>
          <p:cNvPicPr>
            <a:picLocks noChangeAspect="1"/>
          </p:cNvPicPr>
          <p:nvPr/>
        </p:nvPicPr>
        <p:blipFill>
          <a:blip r:embed="rId12">
            <a:extLst/>
          </a:blip>
          <a:srcRect l="0" t="0" r="79094" b="0"/>
          <a:stretch>
            <a:fillRect/>
          </a:stretch>
        </p:blipFill>
        <p:spPr>
          <a:xfrm>
            <a:off x="13857916" y="5239835"/>
            <a:ext cx="1379897" cy="3712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Google-Analytics-Logo.png" descr="Google-Analytics-Logo.png"/>
          <p:cNvPicPr>
            <a:picLocks noChangeAspect="1"/>
          </p:cNvPicPr>
          <p:nvPr/>
        </p:nvPicPr>
        <p:blipFill>
          <a:blip r:embed="rId12">
            <a:extLst/>
          </a:blip>
          <a:srcRect l="24159" t="0" r="0" b="0"/>
          <a:stretch>
            <a:fillRect/>
          </a:stretch>
        </p:blipFill>
        <p:spPr>
          <a:xfrm>
            <a:off x="13103259" y="6936216"/>
            <a:ext cx="2889286" cy="2142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age" descr="Image"/>
          <p:cNvPicPr>
            <a:picLocks noChangeAspect="1"/>
          </p:cNvPicPr>
          <p:nvPr/>
        </p:nvPicPr>
        <p:blipFill>
          <a:blip r:embed="rId13">
            <a:alphaModFix amt="15000"/>
            <a:extLst/>
          </a:blip>
          <a:stretch>
            <a:fillRect/>
          </a:stretch>
        </p:blipFill>
        <p:spPr>
          <a:xfrm>
            <a:off x="-254000" y="11937262"/>
            <a:ext cx="18656347" cy="1100952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Marketing Channel Focus"/>
          <p:cNvSpPr txBox="1"/>
          <p:nvPr/>
        </p:nvSpPr>
        <p:spPr>
          <a:xfrm>
            <a:off x="1207958" y="856707"/>
            <a:ext cx="1603698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239" sz="80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Marketing Channel</a:t>
            </a:r>
            <a:r>
              <a:t> </a:t>
            </a:r>
            <a:r>
              <a:rPr>
                <a:solidFill>
                  <a:srgbClr val="5E8692"/>
                </a:solidFill>
              </a:rPr>
              <a:t>Focus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0.jpeg" descr="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3474" y="-5133"/>
            <a:ext cx="24470949" cy="13764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Rectangle"/>
          <p:cNvSpPr/>
          <p:nvPr/>
        </p:nvSpPr>
        <p:spPr>
          <a:xfrm>
            <a:off x="18823398" y="-162154"/>
            <a:ext cx="5685134" cy="14040308"/>
          </a:xfrm>
          <a:prstGeom prst="rect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CE544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461" name="Group"/>
          <p:cNvGrpSpPr/>
          <p:nvPr/>
        </p:nvGrpSpPr>
        <p:grpSpPr>
          <a:xfrm>
            <a:off x="857667" y="3586846"/>
            <a:ext cx="21181738" cy="8157374"/>
            <a:chOff x="0" y="0"/>
            <a:chExt cx="21181736" cy="8157372"/>
          </a:xfrm>
        </p:grpSpPr>
        <p:pic>
          <p:nvPicPr>
            <p:cNvPr id="43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412013" y="1796629"/>
              <a:ext cx="1623067" cy="1324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72543" y="0"/>
              <a:ext cx="1401479" cy="1257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47835" y="85332"/>
              <a:ext cx="1087115" cy="15549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04198" y="2738294"/>
              <a:ext cx="1832103" cy="1465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2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7474" y="5380257"/>
              <a:ext cx="940573" cy="1540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3" name="Social"/>
            <p:cNvSpPr txBox="1"/>
            <p:nvPr/>
          </p:nvSpPr>
          <p:spPr>
            <a:xfrm>
              <a:off x="2225521" y="1393568"/>
              <a:ext cx="2495522" cy="511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Social</a:t>
              </a:r>
            </a:p>
          </p:txBody>
        </p:sp>
        <p:sp>
          <p:nvSpPr>
            <p:cNvPr id="444" name="Search"/>
            <p:cNvSpPr txBox="1"/>
            <p:nvPr/>
          </p:nvSpPr>
          <p:spPr>
            <a:xfrm>
              <a:off x="143631" y="1906087"/>
              <a:ext cx="2495522" cy="511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Search</a:t>
              </a:r>
            </a:p>
          </p:txBody>
        </p:sp>
        <p:sp>
          <p:nvSpPr>
            <p:cNvPr id="445" name="Mobile"/>
            <p:cNvSpPr txBox="1"/>
            <p:nvPr/>
          </p:nvSpPr>
          <p:spPr>
            <a:xfrm>
              <a:off x="0" y="7051532"/>
              <a:ext cx="2495521" cy="511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Mobile</a:t>
              </a:r>
            </a:p>
          </p:txBody>
        </p:sp>
        <p:sp>
          <p:nvSpPr>
            <p:cNvPr id="446" name="Campaigns"/>
            <p:cNvSpPr txBox="1"/>
            <p:nvPr/>
          </p:nvSpPr>
          <p:spPr>
            <a:xfrm>
              <a:off x="1472488" y="4364054"/>
              <a:ext cx="2495522" cy="511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Campaigns</a:t>
              </a:r>
            </a:p>
          </p:txBody>
        </p:sp>
        <p:sp>
          <p:nvSpPr>
            <p:cNvPr id="447" name="Video"/>
            <p:cNvSpPr txBox="1"/>
            <p:nvPr/>
          </p:nvSpPr>
          <p:spPr>
            <a:xfrm>
              <a:off x="3975786" y="3343270"/>
              <a:ext cx="2495521" cy="511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Video</a:t>
              </a:r>
            </a:p>
          </p:txBody>
        </p:sp>
        <p:pic>
          <p:nvPicPr>
            <p:cNvPr id="44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631465" y="354703"/>
              <a:ext cx="1527085" cy="1465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397027" y="4983820"/>
              <a:ext cx="1721248" cy="1399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0" name="Display"/>
            <p:cNvSpPr txBox="1"/>
            <p:nvPr/>
          </p:nvSpPr>
          <p:spPr>
            <a:xfrm>
              <a:off x="6147247" y="2038123"/>
              <a:ext cx="2495522" cy="511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Display</a:t>
              </a:r>
            </a:p>
          </p:txBody>
        </p:sp>
        <p:sp>
          <p:nvSpPr>
            <p:cNvPr id="451" name="A/B &amp; MVT…"/>
            <p:cNvSpPr txBox="1"/>
            <p:nvPr/>
          </p:nvSpPr>
          <p:spPr>
            <a:xfrm>
              <a:off x="3841691" y="6404856"/>
              <a:ext cx="2831921" cy="992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/>
            <a:p>
              <a: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A/B &amp; MVT</a:t>
              </a:r>
            </a:p>
            <a:p>
              <a: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Creative Testing</a:t>
              </a:r>
            </a:p>
          </p:txBody>
        </p:sp>
        <p:pic>
          <p:nvPicPr>
            <p:cNvPr id="45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423305" y="5737466"/>
              <a:ext cx="974436" cy="1551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3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258406" y="3067698"/>
              <a:ext cx="1304233" cy="1261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4" name="Creative Testing"/>
            <p:cNvSpPr txBox="1"/>
            <p:nvPr/>
          </p:nvSpPr>
          <p:spPr>
            <a:xfrm>
              <a:off x="6494563" y="4546345"/>
              <a:ext cx="2831921" cy="511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Creative Testing</a:t>
              </a:r>
            </a:p>
          </p:txBody>
        </p:sp>
        <p:sp>
          <p:nvSpPr>
            <p:cNvPr id="455" name="Engagement"/>
            <p:cNvSpPr txBox="1"/>
            <p:nvPr/>
          </p:nvSpPr>
          <p:spPr>
            <a:xfrm>
              <a:off x="6921283" y="7646198"/>
              <a:ext cx="2495522" cy="511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Engagement</a:t>
              </a:r>
            </a:p>
          </p:txBody>
        </p:sp>
        <p:sp>
          <p:nvSpPr>
            <p:cNvPr id="468" name="Connection Line"/>
            <p:cNvSpPr/>
            <p:nvPr/>
          </p:nvSpPr>
          <p:spPr>
            <a:xfrm>
              <a:off x="9363815" y="1112546"/>
              <a:ext cx="3149851" cy="207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41" fill="norm" stroke="1" extrusionOk="0">
                  <a:moveTo>
                    <a:pt x="0" y="0"/>
                  </a:moveTo>
                  <a:cubicBezTo>
                    <a:pt x="313" y="14884"/>
                    <a:pt x="7513" y="21600"/>
                    <a:pt x="21600" y="20147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69" name="Connection Line"/>
            <p:cNvSpPr/>
            <p:nvPr/>
          </p:nvSpPr>
          <p:spPr>
            <a:xfrm>
              <a:off x="9449112" y="4664038"/>
              <a:ext cx="2979688" cy="277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1038" fill="norm" stroke="1" extrusionOk="0">
                  <a:moveTo>
                    <a:pt x="15" y="21038"/>
                  </a:moveTo>
                  <a:cubicBezTo>
                    <a:pt x="-369" y="6439"/>
                    <a:pt x="6703" y="-562"/>
                    <a:pt x="21231" y="3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70" name="Connection Line"/>
            <p:cNvSpPr/>
            <p:nvPr/>
          </p:nvSpPr>
          <p:spPr>
            <a:xfrm>
              <a:off x="9431146" y="3304245"/>
              <a:ext cx="3036389" cy="52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495" fill="norm" stroke="1" extrusionOk="0">
                  <a:moveTo>
                    <a:pt x="0" y="0"/>
                  </a:moveTo>
                  <a:cubicBezTo>
                    <a:pt x="3232" y="15307"/>
                    <a:pt x="10432" y="21600"/>
                    <a:pt x="21600" y="18879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71" name="Connection Line"/>
            <p:cNvSpPr/>
            <p:nvPr/>
          </p:nvSpPr>
          <p:spPr>
            <a:xfrm>
              <a:off x="9463358" y="4103896"/>
              <a:ext cx="2960669" cy="576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24" fill="norm" stroke="1" extrusionOk="0">
                  <a:moveTo>
                    <a:pt x="0" y="19724"/>
                  </a:moveTo>
                  <a:cubicBezTo>
                    <a:pt x="1828" y="4542"/>
                    <a:pt x="9028" y="-1876"/>
                    <a:pt x="21600" y="471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pic>
          <p:nvPicPr>
            <p:cNvPr id="460" name="shapes1.png" descr="shapes1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3467472" y="352096"/>
              <a:ext cx="7714265" cy="7076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2" name="Line"/>
          <p:cNvSpPr/>
          <p:nvPr/>
        </p:nvSpPr>
        <p:spPr>
          <a:xfrm>
            <a:off x="9075956" y="7477218"/>
            <a:ext cx="14088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63" name="Screenshot 2023-08-14 at 8.57.04 AM.png" descr="Screenshot 2023-08-14 at 8.57.04 AM.png"/>
          <p:cNvPicPr>
            <a:picLocks noChangeAspect="1"/>
          </p:cNvPicPr>
          <p:nvPr/>
        </p:nvPicPr>
        <p:blipFill>
          <a:blip r:embed="rId12">
            <a:extLst/>
          </a:blip>
          <a:srcRect l="454" t="35079" r="82259" b="16400"/>
          <a:stretch>
            <a:fillRect/>
          </a:stretch>
        </p:blipFill>
        <p:spPr>
          <a:xfrm>
            <a:off x="10762640" y="5110904"/>
            <a:ext cx="4903531" cy="6696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Screenshot 2023-08-14 at 8.57.04 AM.png" descr="Screenshot 2023-08-14 at 8.57.04 AM.png"/>
          <p:cNvPicPr>
            <a:picLocks noChangeAspect="1"/>
          </p:cNvPicPr>
          <p:nvPr/>
        </p:nvPicPr>
        <p:blipFill>
          <a:blip r:embed="rId12">
            <a:extLst/>
          </a:blip>
          <a:srcRect l="237" t="8182" r="70948" b="0"/>
          <a:stretch>
            <a:fillRect/>
          </a:stretch>
        </p:blipFill>
        <p:spPr>
          <a:xfrm>
            <a:off x="10772425" y="1624201"/>
            <a:ext cx="7984864" cy="1237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Screenshot 2023-08-14 at 8.57.04 AM.png" descr="Screenshot 2023-08-14 at 8.57.04 AM.png"/>
          <p:cNvPicPr>
            <a:picLocks noChangeAspect="1"/>
          </p:cNvPicPr>
          <p:nvPr/>
        </p:nvPicPr>
        <p:blipFill>
          <a:blip r:embed="rId12">
            <a:extLst/>
          </a:blip>
          <a:srcRect l="1290" t="7941" r="49016" b="0"/>
          <a:stretch>
            <a:fillRect/>
          </a:stretch>
        </p:blipFill>
        <p:spPr>
          <a:xfrm>
            <a:off x="10787697" y="1624003"/>
            <a:ext cx="13734843" cy="12379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Screenshot 2023-08-14 at 8.57.04 AM.png" descr="Screenshot 2023-08-14 at 8.57.04 AM.png"/>
          <p:cNvPicPr>
            <a:picLocks noChangeAspect="1"/>
          </p:cNvPicPr>
          <p:nvPr/>
        </p:nvPicPr>
        <p:blipFill>
          <a:blip r:embed="rId12">
            <a:extLst/>
          </a:blip>
          <a:srcRect l="2026" t="7966" r="2026" b="0"/>
          <a:stretch>
            <a:fillRect/>
          </a:stretch>
        </p:blipFill>
        <p:spPr>
          <a:xfrm>
            <a:off x="10842938" y="1738998"/>
            <a:ext cx="25942059" cy="12106965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CUSTOMER Focus"/>
          <p:cNvSpPr txBox="1"/>
          <p:nvPr/>
        </p:nvSpPr>
        <p:spPr>
          <a:xfrm>
            <a:off x="1207958" y="856707"/>
            <a:ext cx="1017516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239" sz="80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CUSTOMER</a:t>
            </a:r>
            <a:r>
              <a:t> </a:t>
            </a:r>
            <a:r>
              <a:rPr>
                <a:solidFill>
                  <a:srgbClr val="5E8692"/>
                </a:solidFill>
              </a:rPr>
              <a:t>Focus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49438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28042 -0.000000" origin="layout" pathEditMode="relative">
                                      <p:cBhvr>
                                        <p:cTn id="2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with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461"/>
                                        </p:tgtEl>
                                      </p:cBhvr>
                                      <p:by x="53840" y="5384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549438 0.000000 L -0.513040 0.000000" origin="layout" pathEditMode="relative">
                                      <p:cBhvr>
                                        <p:cTn id="34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2" grpId="2"/>
      <p:bldP build="whole" bldLvl="1" animBg="1" rev="0" advAuto="0" spid="466" grpId="6"/>
      <p:bldP build="whole" bldLvl="1" animBg="1" rev="0" advAuto="0" spid="461" grpId="8"/>
      <p:bldP build="whole" bldLvl="1" animBg="1" rev="0" advAuto="0" spid="464" grpId="4"/>
      <p:bldP build="whole" bldLvl="1" animBg="1" rev="0" advAuto="0" spid="463" grpId="3"/>
      <p:bldP build="whole" bldLvl="1" animBg="1" rev="0" advAuto="0" spid="465" grpId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Rectangle"/>
          <p:cNvSpPr/>
          <p:nvPr/>
        </p:nvSpPr>
        <p:spPr>
          <a:xfrm>
            <a:off x="18823398" y="-162154"/>
            <a:ext cx="5685134" cy="14040308"/>
          </a:xfrm>
          <a:prstGeom prst="rect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CE544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497" name="Group"/>
          <p:cNvGrpSpPr/>
          <p:nvPr/>
        </p:nvGrpSpPr>
        <p:grpSpPr>
          <a:xfrm>
            <a:off x="-7230937" y="4904520"/>
            <a:ext cx="12155386" cy="4681203"/>
            <a:chOff x="0" y="0"/>
            <a:chExt cx="12155384" cy="4681202"/>
          </a:xfrm>
        </p:grpSpPr>
        <p:pic>
          <p:nvPicPr>
            <p:cNvPr id="47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31884" y="1031016"/>
              <a:ext cx="931417" cy="759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91056" y="0"/>
              <a:ext cx="804255" cy="721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6540" y="48968"/>
              <a:ext cx="623853" cy="892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35360" y="1571401"/>
              <a:ext cx="1051373" cy="841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46162" y="3087522"/>
              <a:ext cx="539759" cy="884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9" name="Social"/>
            <p:cNvSpPr txBox="1"/>
            <p:nvPr/>
          </p:nvSpPr>
          <p:spPr>
            <a:xfrm>
              <a:off x="1277141" y="799715"/>
              <a:ext cx="1432085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Social</a:t>
              </a:r>
            </a:p>
          </p:txBody>
        </p:sp>
        <p:sp>
          <p:nvSpPr>
            <p:cNvPr id="480" name="Search"/>
            <p:cNvSpPr txBox="1"/>
            <p:nvPr/>
          </p:nvSpPr>
          <p:spPr>
            <a:xfrm>
              <a:off x="82424" y="1093830"/>
              <a:ext cx="1432085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Search</a:t>
              </a:r>
            </a:p>
          </p:txBody>
        </p:sp>
        <p:sp>
          <p:nvSpPr>
            <p:cNvPr id="481" name="Mobile"/>
            <p:cNvSpPr txBox="1"/>
            <p:nvPr/>
          </p:nvSpPr>
          <p:spPr>
            <a:xfrm>
              <a:off x="0" y="4046603"/>
              <a:ext cx="1432084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Mobile</a:t>
              </a:r>
            </a:p>
          </p:txBody>
        </p:sp>
        <p:sp>
          <p:nvSpPr>
            <p:cNvPr id="482" name="Campaigns"/>
            <p:cNvSpPr txBox="1"/>
            <p:nvPr/>
          </p:nvSpPr>
          <p:spPr>
            <a:xfrm>
              <a:off x="845004" y="2504363"/>
              <a:ext cx="1432085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Campaigns</a:t>
              </a:r>
            </a:p>
          </p:txBody>
        </p:sp>
        <p:sp>
          <p:nvSpPr>
            <p:cNvPr id="483" name="Video"/>
            <p:cNvSpPr txBox="1"/>
            <p:nvPr/>
          </p:nvSpPr>
          <p:spPr>
            <a:xfrm>
              <a:off x="2281550" y="1918574"/>
              <a:ext cx="1432085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Video</a:t>
              </a:r>
            </a:p>
          </p:txBody>
        </p:sp>
        <p:pic>
          <p:nvPicPr>
            <p:cNvPr id="48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05543" y="203550"/>
              <a:ext cx="876336" cy="841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5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23285" y="2860022"/>
              <a:ext cx="987758" cy="803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6" name="Display"/>
            <p:cNvSpPr txBox="1"/>
            <p:nvPr/>
          </p:nvSpPr>
          <p:spPr>
            <a:xfrm>
              <a:off x="3527669" y="1169600"/>
              <a:ext cx="1432084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Display</a:t>
              </a:r>
            </a:p>
          </p:txBody>
        </p:sp>
        <p:sp>
          <p:nvSpPr>
            <p:cNvPr id="487" name="A/B &amp; MVT…"/>
            <p:cNvSpPr txBox="1"/>
            <p:nvPr/>
          </p:nvSpPr>
          <p:spPr>
            <a:xfrm>
              <a:off x="2204599" y="3675501"/>
              <a:ext cx="1625130" cy="5695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/>
            <a:p>
              <a: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A/B &amp; MVT</a:t>
              </a:r>
            </a:p>
            <a:p>
              <a: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Creative Testing</a:t>
              </a:r>
            </a:p>
          </p:txBody>
        </p:sp>
        <p:pic>
          <p:nvPicPr>
            <p:cNvPr id="488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259949" y="3292511"/>
              <a:ext cx="559192" cy="890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165320" y="1760434"/>
              <a:ext cx="748450" cy="723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0" name="Creative Testing"/>
            <p:cNvSpPr txBox="1"/>
            <p:nvPr/>
          </p:nvSpPr>
          <p:spPr>
            <a:xfrm>
              <a:off x="3726980" y="2608973"/>
              <a:ext cx="1625131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Creative Testing</a:t>
              </a:r>
            </a:p>
          </p:txBody>
        </p:sp>
        <p:sp>
          <p:nvSpPr>
            <p:cNvPr id="491" name="Engagement"/>
            <p:cNvSpPr txBox="1"/>
            <p:nvPr/>
          </p:nvSpPr>
          <p:spPr>
            <a:xfrm>
              <a:off x="3971858" y="4387859"/>
              <a:ext cx="1432085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Engagement</a:t>
              </a:r>
            </a:p>
          </p:txBody>
        </p:sp>
        <p:sp>
          <p:nvSpPr>
            <p:cNvPr id="507" name="Connection Line"/>
            <p:cNvSpPr/>
            <p:nvPr/>
          </p:nvSpPr>
          <p:spPr>
            <a:xfrm>
              <a:off x="5373533" y="638447"/>
              <a:ext cx="1807579" cy="119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41" fill="norm" stroke="1" extrusionOk="0">
                  <a:moveTo>
                    <a:pt x="0" y="0"/>
                  </a:moveTo>
                  <a:cubicBezTo>
                    <a:pt x="313" y="14884"/>
                    <a:pt x="7513" y="21600"/>
                    <a:pt x="21600" y="20147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08" name="Connection Line"/>
            <p:cNvSpPr/>
            <p:nvPr/>
          </p:nvSpPr>
          <p:spPr>
            <a:xfrm>
              <a:off x="5422482" y="2676512"/>
              <a:ext cx="1709928" cy="159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1038" fill="norm" stroke="1" extrusionOk="0">
                  <a:moveTo>
                    <a:pt x="15" y="21038"/>
                  </a:moveTo>
                  <a:cubicBezTo>
                    <a:pt x="-369" y="6439"/>
                    <a:pt x="6703" y="-562"/>
                    <a:pt x="21231" y="3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09" name="Connection Line"/>
            <p:cNvSpPr/>
            <p:nvPr/>
          </p:nvSpPr>
          <p:spPr>
            <a:xfrm>
              <a:off x="5412172" y="1896179"/>
              <a:ext cx="1742468" cy="29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495" fill="norm" stroke="1" extrusionOk="0">
                  <a:moveTo>
                    <a:pt x="0" y="0"/>
                  </a:moveTo>
                  <a:cubicBezTo>
                    <a:pt x="3232" y="15307"/>
                    <a:pt x="10432" y="21600"/>
                    <a:pt x="21600" y="18879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10" name="Connection Line"/>
            <p:cNvSpPr/>
            <p:nvPr/>
          </p:nvSpPr>
          <p:spPr>
            <a:xfrm>
              <a:off x="5430657" y="2355068"/>
              <a:ext cx="1699015" cy="33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24" fill="norm" stroke="1" extrusionOk="0">
                  <a:moveTo>
                    <a:pt x="0" y="19724"/>
                  </a:moveTo>
                  <a:cubicBezTo>
                    <a:pt x="1828" y="4542"/>
                    <a:pt x="9028" y="-1876"/>
                    <a:pt x="21600" y="471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pic>
          <p:nvPicPr>
            <p:cNvPr id="496" name="shapes1.png" descr="shapes1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728464" y="202054"/>
              <a:ext cx="4426921" cy="4060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8" name="Line"/>
          <p:cNvSpPr/>
          <p:nvPr/>
        </p:nvSpPr>
        <p:spPr>
          <a:xfrm>
            <a:off x="5303964" y="7245121"/>
            <a:ext cx="14088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99" name="Screenshot 2023-08-14 at 8.57.04 AM.png" descr="Screenshot 2023-08-14 at 8.57.04 AM.png"/>
          <p:cNvPicPr>
            <a:picLocks noChangeAspect="1"/>
          </p:cNvPicPr>
          <p:nvPr/>
        </p:nvPicPr>
        <p:blipFill>
          <a:blip r:embed="rId12">
            <a:extLst/>
          </a:blip>
          <a:srcRect l="2026" t="0" r="2026" b="0"/>
          <a:stretch>
            <a:fillRect/>
          </a:stretch>
        </p:blipFill>
        <p:spPr>
          <a:xfrm>
            <a:off x="6903943" y="2896561"/>
            <a:ext cx="17151349" cy="8697316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Shape"/>
          <p:cNvSpPr/>
          <p:nvPr/>
        </p:nvSpPr>
        <p:spPr>
          <a:xfrm>
            <a:off x="9159168" y="4168480"/>
            <a:ext cx="3163726" cy="4188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291" y="0"/>
                </a:moveTo>
                <a:lnTo>
                  <a:pt x="0" y="1694"/>
                </a:lnTo>
                <a:lnTo>
                  <a:pt x="3" y="8924"/>
                </a:lnTo>
                <a:lnTo>
                  <a:pt x="359" y="16966"/>
                </a:lnTo>
                <a:lnTo>
                  <a:pt x="443" y="21600"/>
                </a:lnTo>
                <a:lnTo>
                  <a:pt x="13265" y="21526"/>
                </a:lnTo>
                <a:lnTo>
                  <a:pt x="10912" y="8940"/>
                </a:lnTo>
                <a:lnTo>
                  <a:pt x="21600" y="7681"/>
                </a:lnTo>
                <a:lnTo>
                  <a:pt x="19400" y="1746"/>
                </a:lnTo>
                <a:lnTo>
                  <a:pt x="8291" y="0"/>
                </a:lnTo>
                <a:close/>
              </a:path>
            </a:pathLst>
          </a:cu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1" name="Shape"/>
          <p:cNvSpPr/>
          <p:nvPr/>
        </p:nvSpPr>
        <p:spPr>
          <a:xfrm>
            <a:off x="7034071" y="6395178"/>
            <a:ext cx="3019104" cy="3569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84" y="0"/>
                </a:moveTo>
                <a:lnTo>
                  <a:pt x="269" y="11"/>
                </a:lnTo>
                <a:lnTo>
                  <a:pt x="0" y="10253"/>
                </a:lnTo>
                <a:lnTo>
                  <a:pt x="340" y="21515"/>
                </a:lnTo>
                <a:lnTo>
                  <a:pt x="20335" y="21600"/>
                </a:lnTo>
                <a:lnTo>
                  <a:pt x="21600" y="15044"/>
                </a:lnTo>
                <a:lnTo>
                  <a:pt x="9769" y="13535"/>
                </a:lnTo>
                <a:lnTo>
                  <a:pt x="11504" y="61"/>
                </a:lnTo>
                <a:lnTo>
                  <a:pt x="4884" y="0"/>
                </a:lnTo>
                <a:close/>
              </a:path>
            </a:pathLst>
          </a:cu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2" name="Shape"/>
          <p:cNvSpPr/>
          <p:nvPr/>
        </p:nvSpPr>
        <p:spPr>
          <a:xfrm>
            <a:off x="20113090" y="6145719"/>
            <a:ext cx="3171209" cy="5170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" y="560"/>
                </a:moveTo>
                <a:lnTo>
                  <a:pt x="0" y="21494"/>
                </a:lnTo>
                <a:lnTo>
                  <a:pt x="21440" y="21600"/>
                </a:lnTo>
                <a:lnTo>
                  <a:pt x="21600" y="15272"/>
                </a:lnTo>
                <a:lnTo>
                  <a:pt x="11950" y="15308"/>
                </a:lnTo>
                <a:lnTo>
                  <a:pt x="13660" y="0"/>
                </a:lnTo>
                <a:lnTo>
                  <a:pt x="2" y="560"/>
                </a:lnTo>
                <a:close/>
              </a:path>
            </a:pathLst>
          </a:cu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3" name="UA w/last click attribution:…"/>
          <p:cNvSpPr txBox="1"/>
          <p:nvPr/>
        </p:nvSpPr>
        <p:spPr>
          <a:xfrm>
            <a:off x="11979490" y="355057"/>
            <a:ext cx="9510312" cy="2324101"/>
          </a:xfrm>
          <a:prstGeom prst="rect">
            <a:avLst/>
          </a:prstGeom>
          <a:ln w="38100">
            <a:solidFill>
              <a:srgbClr val="55828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180" sz="3600">
                <a:solidFill>
                  <a:srgbClr val="55828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UA w/last click attribution: </a:t>
            </a:r>
          </a:p>
          <a:p>
            <a:pPr algn="l">
              <a:defRPr b="1" cap="all" spc="180" sz="3600">
                <a:solidFill>
                  <a:srgbClr val="55828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Display - 5 conversions</a:t>
            </a:r>
          </a:p>
          <a:p>
            <a:pPr algn="l">
              <a:defRPr b="1" cap="all" spc="180" sz="3600">
                <a:solidFill>
                  <a:srgbClr val="55828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VIN Retargeting - 18 conversions</a:t>
            </a:r>
          </a:p>
          <a:p>
            <a:pPr algn="l">
              <a:defRPr b="1" cap="all" spc="180" sz="3600">
                <a:solidFill>
                  <a:srgbClr val="55828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Direct Traffic - 44 Conversions</a:t>
            </a:r>
          </a:p>
        </p:txBody>
      </p:sp>
      <p:sp>
        <p:nvSpPr>
          <p:cNvPr id="504" name="Shift IN MINDSET"/>
          <p:cNvSpPr txBox="1"/>
          <p:nvPr/>
        </p:nvSpPr>
        <p:spPr>
          <a:xfrm>
            <a:off x="1207958" y="856707"/>
            <a:ext cx="968942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239" sz="80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Shift IN</a:t>
            </a:r>
            <a:r>
              <a:t> </a:t>
            </a:r>
            <a:r>
              <a:rPr>
                <a:solidFill>
                  <a:srgbClr val="5E8692"/>
                </a:solidFill>
              </a:rPr>
              <a:t>MINDSET</a:t>
            </a:r>
          </a:p>
        </p:txBody>
      </p:sp>
      <p:pic>
        <p:nvPicPr>
          <p:cNvPr id="505" name="Image" descr="Image"/>
          <p:cNvPicPr>
            <a:picLocks noChangeAspect="1"/>
          </p:cNvPicPr>
          <p:nvPr/>
        </p:nvPicPr>
        <p:blipFill>
          <a:blip r:embed="rId13">
            <a:alphaModFix amt="15000"/>
            <a:extLst/>
          </a:blip>
          <a:stretch>
            <a:fillRect/>
          </a:stretch>
        </p:blipFill>
        <p:spPr>
          <a:xfrm>
            <a:off x="-254000" y="11937262"/>
            <a:ext cx="18656347" cy="1100952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Shape"/>
          <p:cNvSpPr/>
          <p:nvPr/>
        </p:nvSpPr>
        <p:spPr>
          <a:xfrm>
            <a:off x="11065477" y="3330560"/>
            <a:ext cx="12855549" cy="8149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9" y="2076"/>
                </a:moveTo>
                <a:lnTo>
                  <a:pt x="3263" y="6830"/>
                </a:lnTo>
                <a:lnTo>
                  <a:pt x="939" y="8064"/>
                </a:lnTo>
                <a:lnTo>
                  <a:pt x="535" y="17419"/>
                </a:lnTo>
                <a:lnTo>
                  <a:pt x="0" y="20041"/>
                </a:lnTo>
                <a:lnTo>
                  <a:pt x="4289" y="21600"/>
                </a:lnTo>
                <a:lnTo>
                  <a:pt x="7986" y="20595"/>
                </a:lnTo>
                <a:lnTo>
                  <a:pt x="8156" y="12773"/>
                </a:lnTo>
                <a:lnTo>
                  <a:pt x="7880" y="6491"/>
                </a:lnTo>
                <a:lnTo>
                  <a:pt x="11156" y="6196"/>
                </a:lnTo>
                <a:lnTo>
                  <a:pt x="11590" y="12311"/>
                </a:lnTo>
                <a:lnTo>
                  <a:pt x="14562" y="13955"/>
                </a:lnTo>
                <a:lnTo>
                  <a:pt x="14908" y="12675"/>
                </a:lnTo>
                <a:lnTo>
                  <a:pt x="14641" y="6755"/>
                </a:lnTo>
                <a:lnTo>
                  <a:pt x="18225" y="6050"/>
                </a:lnTo>
                <a:lnTo>
                  <a:pt x="19498" y="12570"/>
                </a:lnTo>
                <a:lnTo>
                  <a:pt x="20933" y="13103"/>
                </a:lnTo>
                <a:lnTo>
                  <a:pt x="21547" y="4888"/>
                </a:lnTo>
                <a:lnTo>
                  <a:pt x="21600" y="0"/>
                </a:lnTo>
                <a:lnTo>
                  <a:pt x="8325" y="111"/>
                </a:lnTo>
                <a:lnTo>
                  <a:pt x="2499" y="2076"/>
                </a:lnTo>
                <a:close/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Rectangle"/>
          <p:cNvSpPr/>
          <p:nvPr/>
        </p:nvSpPr>
        <p:spPr>
          <a:xfrm>
            <a:off x="18823398" y="-162154"/>
            <a:ext cx="5685134" cy="14040308"/>
          </a:xfrm>
          <a:prstGeom prst="rect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CE544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536" name="Group"/>
          <p:cNvGrpSpPr/>
          <p:nvPr/>
        </p:nvGrpSpPr>
        <p:grpSpPr>
          <a:xfrm>
            <a:off x="-7230937" y="4904520"/>
            <a:ext cx="12155386" cy="4681203"/>
            <a:chOff x="0" y="0"/>
            <a:chExt cx="12155384" cy="4681202"/>
          </a:xfrm>
        </p:grpSpPr>
        <p:pic>
          <p:nvPicPr>
            <p:cNvPr id="51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31884" y="1031016"/>
              <a:ext cx="931417" cy="759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91056" y="0"/>
              <a:ext cx="804255" cy="721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6540" y="48968"/>
              <a:ext cx="623853" cy="892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35360" y="1571401"/>
              <a:ext cx="1051373" cy="841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46162" y="3087522"/>
              <a:ext cx="539759" cy="884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8" name="Social"/>
            <p:cNvSpPr txBox="1"/>
            <p:nvPr/>
          </p:nvSpPr>
          <p:spPr>
            <a:xfrm>
              <a:off x="1277141" y="799715"/>
              <a:ext cx="1432085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Social</a:t>
              </a:r>
            </a:p>
          </p:txBody>
        </p:sp>
        <p:sp>
          <p:nvSpPr>
            <p:cNvPr id="519" name="Search"/>
            <p:cNvSpPr txBox="1"/>
            <p:nvPr/>
          </p:nvSpPr>
          <p:spPr>
            <a:xfrm>
              <a:off x="82424" y="1093830"/>
              <a:ext cx="1432085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Search</a:t>
              </a:r>
            </a:p>
          </p:txBody>
        </p:sp>
        <p:sp>
          <p:nvSpPr>
            <p:cNvPr id="520" name="Mobile"/>
            <p:cNvSpPr txBox="1"/>
            <p:nvPr/>
          </p:nvSpPr>
          <p:spPr>
            <a:xfrm>
              <a:off x="0" y="4046603"/>
              <a:ext cx="1432084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Mobile</a:t>
              </a:r>
            </a:p>
          </p:txBody>
        </p:sp>
        <p:sp>
          <p:nvSpPr>
            <p:cNvPr id="521" name="Campaigns"/>
            <p:cNvSpPr txBox="1"/>
            <p:nvPr/>
          </p:nvSpPr>
          <p:spPr>
            <a:xfrm>
              <a:off x="845004" y="2504363"/>
              <a:ext cx="1432085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Campaigns</a:t>
              </a:r>
            </a:p>
          </p:txBody>
        </p:sp>
        <p:sp>
          <p:nvSpPr>
            <p:cNvPr id="522" name="Video"/>
            <p:cNvSpPr txBox="1"/>
            <p:nvPr/>
          </p:nvSpPr>
          <p:spPr>
            <a:xfrm>
              <a:off x="2281550" y="1918574"/>
              <a:ext cx="1432085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Video</a:t>
              </a:r>
            </a:p>
          </p:txBody>
        </p:sp>
        <p:pic>
          <p:nvPicPr>
            <p:cNvPr id="523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05543" y="203550"/>
              <a:ext cx="876336" cy="841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23285" y="2860022"/>
              <a:ext cx="987758" cy="803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5" name="Display"/>
            <p:cNvSpPr txBox="1"/>
            <p:nvPr/>
          </p:nvSpPr>
          <p:spPr>
            <a:xfrm>
              <a:off x="3527669" y="1169600"/>
              <a:ext cx="1432084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Display</a:t>
              </a:r>
            </a:p>
          </p:txBody>
        </p:sp>
        <p:sp>
          <p:nvSpPr>
            <p:cNvPr id="526" name="A/B &amp; MVT…"/>
            <p:cNvSpPr txBox="1"/>
            <p:nvPr/>
          </p:nvSpPr>
          <p:spPr>
            <a:xfrm>
              <a:off x="2204599" y="3675501"/>
              <a:ext cx="1625130" cy="5695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/>
            <a:p>
              <a: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A/B &amp; MVT</a:t>
              </a:r>
            </a:p>
            <a:p>
              <a: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Creative Testing</a:t>
              </a:r>
            </a:p>
          </p:txBody>
        </p:sp>
        <p:pic>
          <p:nvPicPr>
            <p:cNvPr id="527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259949" y="3292511"/>
              <a:ext cx="559192" cy="890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165320" y="1760434"/>
              <a:ext cx="748450" cy="723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9" name="Creative Testing"/>
            <p:cNvSpPr txBox="1"/>
            <p:nvPr/>
          </p:nvSpPr>
          <p:spPr>
            <a:xfrm>
              <a:off x="3726980" y="2608973"/>
              <a:ext cx="1625131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Creative Testing</a:t>
              </a:r>
            </a:p>
          </p:txBody>
        </p:sp>
        <p:sp>
          <p:nvSpPr>
            <p:cNvPr id="530" name="Engagement"/>
            <p:cNvSpPr txBox="1"/>
            <p:nvPr/>
          </p:nvSpPr>
          <p:spPr>
            <a:xfrm>
              <a:off x="3971858" y="4387859"/>
              <a:ext cx="1432085" cy="29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DE3B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Engagement</a:t>
              </a:r>
            </a:p>
          </p:txBody>
        </p:sp>
        <p:sp>
          <p:nvSpPr>
            <p:cNvPr id="545" name="Connection Line"/>
            <p:cNvSpPr/>
            <p:nvPr/>
          </p:nvSpPr>
          <p:spPr>
            <a:xfrm>
              <a:off x="5373533" y="638447"/>
              <a:ext cx="1807579" cy="119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41" fill="norm" stroke="1" extrusionOk="0">
                  <a:moveTo>
                    <a:pt x="0" y="0"/>
                  </a:moveTo>
                  <a:cubicBezTo>
                    <a:pt x="313" y="14884"/>
                    <a:pt x="7513" y="21600"/>
                    <a:pt x="21600" y="20147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46" name="Connection Line"/>
            <p:cNvSpPr/>
            <p:nvPr/>
          </p:nvSpPr>
          <p:spPr>
            <a:xfrm>
              <a:off x="5422482" y="2676512"/>
              <a:ext cx="1709928" cy="159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1038" fill="norm" stroke="1" extrusionOk="0">
                  <a:moveTo>
                    <a:pt x="15" y="21038"/>
                  </a:moveTo>
                  <a:cubicBezTo>
                    <a:pt x="-369" y="6439"/>
                    <a:pt x="6703" y="-562"/>
                    <a:pt x="21231" y="3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47" name="Connection Line"/>
            <p:cNvSpPr/>
            <p:nvPr/>
          </p:nvSpPr>
          <p:spPr>
            <a:xfrm>
              <a:off x="5412172" y="1896179"/>
              <a:ext cx="1742468" cy="29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495" fill="norm" stroke="1" extrusionOk="0">
                  <a:moveTo>
                    <a:pt x="0" y="0"/>
                  </a:moveTo>
                  <a:cubicBezTo>
                    <a:pt x="3232" y="15307"/>
                    <a:pt x="10432" y="21600"/>
                    <a:pt x="21600" y="18879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48" name="Connection Line"/>
            <p:cNvSpPr/>
            <p:nvPr/>
          </p:nvSpPr>
          <p:spPr>
            <a:xfrm>
              <a:off x="5430657" y="2355068"/>
              <a:ext cx="1699015" cy="33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24" fill="norm" stroke="1" extrusionOk="0">
                  <a:moveTo>
                    <a:pt x="0" y="19724"/>
                  </a:moveTo>
                  <a:cubicBezTo>
                    <a:pt x="1828" y="4542"/>
                    <a:pt x="9028" y="-1876"/>
                    <a:pt x="21600" y="471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pic>
          <p:nvPicPr>
            <p:cNvPr id="535" name="shapes1.png" descr="shapes1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728464" y="202054"/>
              <a:ext cx="4426921" cy="4060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7" name="Line"/>
          <p:cNvSpPr/>
          <p:nvPr/>
        </p:nvSpPr>
        <p:spPr>
          <a:xfrm>
            <a:off x="5303964" y="7245121"/>
            <a:ext cx="14088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538" name="Screenshot 2023-08-14 at 8.57.04 AM.png" descr="Screenshot 2023-08-14 at 8.57.04 AM.png"/>
          <p:cNvPicPr>
            <a:picLocks noChangeAspect="1"/>
          </p:cNvPicPr>
          <p:nvPr/>
        </p:nvPicPr>
        <p:blipFill>
          <a:blip r:embed="rId12">
            <a:extLst/>
          </a:blip>
          <a:srcRect l="2026" t="0" r="2026" b="0"/>
          <a:stretch>
            <a:fillRect/>
          </a:stretch>
        </p:blipFill>
        <p:spPr>
          <a:xfrm>
            <a:off x="6903943" y="2896561"/>
            <a:ext cx="17151349" cy="8697316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KUDOS Customer focused attribution:…"/>
          <p:cNvSpPr txBox="1"/>
          <p:nvPr/>
        </p:nvSpPr>
        <p:spPr>
          <a:xfrm>
            <a:off x="13517329" y="1177991"/>
            <a:ext cx="12573195" cy="1231901"/>
          </a:xfrm>
          <a:prstGeom prst="rect">
            <a:avLst/>
          </a:prstGeom>
          <a:ln w="38100">
            <a:solidFill>
              <a:srgbClr val="55828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180" sz="3600">
                <a:solidFill>
                  <a:srgbClr val="55828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KUDOS Customer focused attribution:</a:t>
            </a:r>
          </a:p>
          <a:p>
            <a:pPr algn="l">
              <a:defRPr b="1" cap="all" spc="180" sz="3600">
                <a:solidFill>
                  <a:srgbClr val="55828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Display + VIN RETARGETING = 80+ Conversions</a:t>
            </a:r>
          </a:p>
        </p:txBody>
      </p:sp>
      <p:sp>
        <p:nvSpPr>
          <p:cNvPr id="540" name="Shape"/>
          <p:cNvSpPr/>
          <p:nvPr/>
        </p:nvSpPr>
        <p:spPr>
          <a:xfrm>
            <a:off x="6776360" y="6272024"/>
            <a:ext cx="3524147" cy="4015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756" y="41"/>
                </a:moveTo>
                <a:lnTo>
                  <a:pt x="5564" y="0"/>
                </a:lnTo>
                <a:lnTo>
                  <a:pt x="477" y="1958"/>
                </a:lnTo>
                <a:lnTo>
                  <a:pt x="0" y="8741"/>
                </a:lnTo>
                <a:lnTo>
                  <a:pt x="44" y="13958"/>
                </a:lnTo>
                <a:lnTo>
                  <a:pt x="1753" y="19887"/>
                </a:lnTo>
                <a:lnTo>
                  <a:pt x="12218" y="21600"/>
                </a:lnTo>
                <a:lnTo>
                  <a:pt x="21555" y="18243"/>
                </a:lnTo>
                <a:lnTo>
                  <a:pt x="21600" y="13349"/>
                </a:lnTo>
                <a:lnTo>
                  <a:pt x="12429" y="9024"/>
                </a:lnTo>
                <a:lnTo>
                  <a:pt x="12590" y="2195"/>
                </a:lnTo>
                <a:lnTo>
                  <a:pt x="5756" y="41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  <a:alpha val="41717"/>
            </a:schemeClr>
          </a:solidFill>
          <a:ln w="25400">
            <a:solidFill>
              <a:schemeClr val="accent4">
                <a:hueOff val="348544"/>
                <a:lumOff val="7139"/>
                <a:alpha val="4171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3200"/>
            </a:pPr>
          </a:p>
        </p:txBody>
      </p:sp>
      <p:sp>
        <p:nvSpPr>
          <p:cNvPr id="541" name="Shape"/>
          <p:cNvSpPr/>
          <p:nvPr/>
        </p:nvSpPr>
        <p:spPr>
          <a:xfrm>
            <a:off x="7972214" y="4710976"/>
            <a:ext cx="4087915" cy="4367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191" y="111"/>
                </a:moveTo>
                <a:lnTo>
                  <a:pt x="3873" y="218"/>
                </a:lnTo>
                <a:lnTo>
                  <a:pt x="0" y="6650"/>
                </a:lnTo>
                <a:lnTo>
                  <a:pt x="3569" y="16783"/>
                </a:lnTo>
                <a:lnTo>
                  <a:pt x="11851" y="21600"/>
                </a:lnTo>
                <a:lnTo>
                  <a:pt x="16655" y="16694"/>
                </a:lnTo>
                <a:lnTo>
                  <a:pt x="19626" y="5890"/>
                </a:lnTo>
                <a:lnTo>
                  <a:pt x="21600" y="0"/>
                </a:lnTo>
                <a:lnTo>
                  <a:pt x="12191" y="111"/>
                </a:lnTo>
                <a:close/>
              </a:path>
            </a:pathLst>
          </a:custGeom>
          <a:solidFill>
            <a:schemeClr val="accent1">
              <a:alpha val="50082"/>
            </a:schemeClr>
          </a:solidFill>
          <a:ln w="25400">
            <a:solidFill>
              <a:schemeClr val="accent1">
                <a:alpha val="5008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2" name="Shape"/>
          <p:cNvSpPr/>
          <p:nvPr/>
        </p:nvSpPr>
        <p:spPr>
          <a:xfrm>
            <a:off x="10532767" y="3115486"/>
            <a:ext cx="13772767" cy="8383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36" y="916"/>
                </a:moveTo>
                <a:lnTo>
                  <a:pt x="9893" y="0"/>
                </a:lnTo>
                <a:lnTo>
                  <a:pt x="20755" y="683"/>
                </a:lnTo>
                <a:lnTo>
                  <a:pt x="21600" y="2443"/>
                </a:lnTo>
                <a:lnTo>
                  <a:pt x="21598" y="9717"/>
                </a:lnTo>
                <a:lnTo>
                  <a:pt x="21488" y="17390"/>
                </a:lnTo>
                <a:lnTo>
                  <a:pt x="20664" y="21004"/>
                </a:lnTo>
                <a:lnTo>
                  <a:pt x="11988" y="21600"/>
                </a:lnTo>
                <a:lnTo>
                  <a:pt x="1511" y="21178"/>
                </a:lnTo>
                <a:lnTo>
                  <a:pt x="0" y="16903"/>
                </a:lnTo>
                <a:lnTo>
                  <a:pt x="2409" y="4283"/>
                </a:lnTo>
                <a:lnTo>
                  <a:pt x="1836" y="916"/>
                </a:lnTo>
                <a:close/>
              </a:path>
            </a:pathLst>
          </a:custGeom>
          <a:solidFill>
            <a:srgbClr val="60D937">
              <a:alpha val="381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3" name="Shift IN MINDSET"/>
          <p:cNvSpPr txBox="1"/>
          <p:nvPr/>
        </p:nvSpPr>
        <p:spPr>
          <a:xfrm>
            <a:off x="1207958" y="856707"/>
            <a:ext cx="968942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239" sz="80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Shift IN</a:t>
            </a:r>
            <a:r>
              <a:t> </a:t>
            </a:r>
            <a:r>
              <a:rPr>
                <a:solidFill>
                  <a:srgbClr val="5E8692"/>
                </a:solidFill>
              </a:rPr>
              <a:t>MINDSET</a:t>
            </a:r>
          </a:p>
        </p:txBody>
      </p:sp>
      <p:pic>
        <p:nvPicPr>
          <p:cNvPr id="544" name="Image" descr="Image"/>
          <p:cNvPicPr>
            <a:picLocks noChangeAspect="1"/>
          </p:cNvPicPr>
          <p:nvPr/>
        </p:nvPicPr>
        <p:blipFill>
          <a:blip r:embed="rId13">
            <a:alphaModFix amt="15000"/>
            <a:extLst/>
          </a:blip>
          <a:stretch>
            <a:fillRect/>
          </a:stretch>
        </p:blipFill>
        <p:spPr>
          <a:xfrm>
            <a:off x="-254000" y="11937262"/>
            <a:ext cx="18656347" cy="1100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0" grpId="1"/>
      <p:bldP build="whole" bldLvl="1" animBg="1" rev="0" advAuto="0" spid="542" grpId="3"/>
      <p:bldP build="whole" bldLvl="1" animBg="1" rev="0" advAuto="0" spid="541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Rectangle"/>
          <p:cNvSpPr/>
          <p:nvPr/>
        </p:nvSpPr>
        <p:spPr>
          <a:xfrm>
            <a:off x="-124532" y="-162154"/>
            <a:ext cx="24633064" cy="14040308"/>
          </a:xfrm>
          <a:prstGeom prst="rect">
            <a:avLst/>
          </a:prstGeom>
          <a:solidFill>
            <a:srgbClr val="5E86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0299" y="742499"/>
            <a:ext cx="14153342" cy="7649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728" y="742499"/>
            <a:ext cx="638435" cy="580516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Kudos is our marketing attribution…"/>
          <p:cNvSpPr txBox="1"/>
          <p:nvPr/>
        </p:nvSpPr>
        <p:spPr>
          <a:xfrm>
            <a:off x="1957566" y="3093444"/>
            <a:ext cx="23145634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cap="all" spc="500" sz="100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Kudos is our </a:t>
            </a:r>
            <a:r>
              <a:rPr>
                <a:solidFill>
                  <a:srgbClr val="E9CF98"/>
                </a:solidFill>
              </a:rPr>
              <a:t>marketing attribution </a:t>
            </a:r>
            <a:endParaRPr>
              <a:solidFill>
                <a:srgbClr val="E9CF98"/>
              </a:solidFill>
            </a:endParaRPr>
          </a:p>
          <a:p>
            <a:pPr algn="l">
              <a:defRPr b="1" cap="all" spc="500" sz="100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E9CF98"/>
                </a:solidFill>
              </a:rPr>
              <a:t>&amp; reporting </a:t>
            </a:r>
            <a:r>
              <a:t>software.</a:t>
            </a:r>
          </a:p>
        </p:txBody>
      </p:sp>
      <p:sp>
        <p:nvSpPr>
          <p:cNvPr id="554" name="BUILT 100% In-House by Max Connect"/>
          <p:cNvSpPr txBox="1"/>
          <p:nvPr/>
        </p:nvSpPr>
        <p:spPr>
          <a:xfrm>
            <a:off x="2005693" y="5283199"/>
            <a:ext cx="19057634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cap="all" spc="500" sz="100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FFFFF"/>
                </a:solidFill>
              </a:rPr>
              <a:t>BUILT </a:t>
            </a:r>
            <a:r>
              <a:rPr>
                <a:solidFill>
                  <a:srgbClr val="E9CF98"/>
                </a:solidFill>
              </a:rPr>
              <a:t>100% In-House </a:t>
            </a:r>
            <a:r>
              <a:rPr>
                <a:solidFill>
                  <a:srgbClr val="FFFFFF"/>
                </a:solidFill>
              </a:rPr>
              <a:t>by Max Connect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KUDOS HELPS CLIENTS WITH……"/>
          <p:cNvSpPr txBox="1"/>
          <p:nvPr/>
        </p:nvSpPr>
        <p:spPr>
          <a:xfrm>
            <a:off x="14935266" y="1025266"/>
            <a:ext cx="13188234" cy="340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269" sz="5400">
                <a:solidFill>
                  <a:srgbClr val="55828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KUDOS HELPS CLIENTS WITH…</a:t>
            </a:r>
            <a:endParaRPr>
              <a:solidFill>
                <a:srgbClr val="E9CF98"/>
              </a:solidFill>
            </a:endParaRPr>
          </a:p>
          <a:p>
            <a:pPr algn="l">
              <a:defRPr b="1" cap="all" spc="269" sz="54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E9CF98"/>
                </a:solidFill>
              </a:rPr>
              <a:t>Customer ACQUISITION JOURNEY</a:t>
            </a:r>
            <a:endParaRPr>
              <a:solidFill>
                <a:srgbClr val="E9CF98"/>
              </a:solidFill>
            </a:endParaRPr>
          </a:p>
          <a:p>
            <a:pPr algn="l">
              <a:defRPr b="1" cap="all" spc="269" sz="54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E9CF98"/>
                </a:solidFill>
              </a:rPr>
              <a:t>campaign Scoring</a:t>
            </a:r>
            <a:endParaRPr>
              <a:solidFill>
                <a:srgbClr val="E9CF98"/>
              </a:solidFill>
            </a:endParaRPr>
          </a:p>
          <a:p>
            <a:pPr algn="l">
              <a:defRPr b="1" cap="all" spc="269" sz="54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E9CF98"/>
                </a:solidFill>
              </a:rPr>
              <a:t>Business Trends and More…</a:t>
            </a:r>
          </a:p>
        </p:txBody>
      </p:sp>
      <p:pic>
        <p:nvPicPr>
          <p:cNvPr id="5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1283" y="11678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827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Screenshot 2023-08-14 at 8.10.42 AM.png" descr="Screenshot 2023-08-14 at 8.10.42 AM.png"/>
          <p:cNvPicPr>
            <a:picLocks noChangeAspect="1"/>
          </p:cNvPicPr>
          <p:nvPr/>
        </p:nvPicPr>
        <p:blipFill>
          <a:blip r:embed="rId5">
            <a:extLst/>
          </a:blip>
          <a:srcRect l="204" t="0" r="77" b="0"/>
          <a:stretch>
            <a:fillRect/>
          </a:stretch>
        </p:blipFill>
        <p:spPr>
          <a:xfrm>
            <a:off x="672530" y="1069644"/>
            <a:ext cx="13686514" cy="941643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561" name="Screenshot 2023-08-14 at 8.48.54 AM.png" descr="Screenshot 2023-08-14 at 8.48.54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74756" y="4915010"/>
            <a:ext cx="14212007" cy="830531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562" name="Screenshot 2023-08-14 at 8.57.04 AM.png" descr="Screenshot 2023-08-14 at 8.57.04 AM.png"/>
          <p:cNvPicPr>
            <a:picLocks noChangeAspect="1"/>
          </p:cNvPicPr>
          <p:nvPr/>
        </p:nvPicPr>
        <p:blipFill>
          <a:blip r:embed="rId7">
            <a:extLst/>
          </a:blip>
          <a:srcRect l="2026" t="0" r="2026" b="0"/>
          <a:stretch>
            <a:fillRect/>
          </a:stretch>
        </p:blipFill>
        <p:spPr>
          <a:xfrm>
            <a:off x="14396085" y="7729718"/>
            <a:ext cx="9523295" cy="482919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Rectangle"/>
          <p:cNvSpPr/>
          <p:nvPr/>
        </p:nvSpPr>
        <p:spPr>
          <a:xfrm>
            <a:off x="-124532" y="-162154"/>
            <a:ext cx="24633064" cy="14040308"/>
          </a:xfrm>
          <a:prstGeom prst="rect">
            <a:avLst/>
          </a:prstGeom>
          <a:solidFill>
            <a:srgbClr val="5E86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0299" y="742499"/>
            <a:ext cx="14153342" cy="7649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728" y="742499"/>
            <a:ext cx="638435" cy="580516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THE KUDOS SCORE"/>
          <p:cNvSpPr txBox="1"/>
          <p:nvPr/>
        </p:nvSpPr>
        <p:spPr>
          <a:xfrm>
            <a:off x="1957566" y="3093444"/>
            <a:ext cx="2314563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cap="all" spc="500" sz="100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KUDOS SCORE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Image" descr="Image"/>
          <p:cNvPicPr>
            <a:picLocks noChangeAspect="1"/>
          </p:cNvPicPr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-254000" y="11607062"/>
            <a:ext cx="18656347" cy="1100952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Rectangle"/>
          <p:cNvSpPr/>
          <p:nvPr/>
        </p:nvSpPr>
        <p:spPr>
          <a:xfrm>
            <a:off x="15238138" y="-162154"/>
            <a:ext cx="9270394" cy="14040308"/>
          </a:xfrm>
          <a:prstGeom prst="rect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AF6E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1" name="KUDOS SCORE"/>
          <p:cNvSpPr txBox="1"/>
          <p:nvPr/>
        </p:nvSpPr>
        <p:spPr>
          <a:xfrm>
            <a:off x="1207958" y="856707"/>
            <a:ext cx="801401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239" sz="80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KUDOS</a:t>
            </a:r>
            <a:r>
              <a:t> </a:t>
            </a:r>
            <a:r>
              <a:rPr>
                <a:solidFill>
                  <a:srgbClr val="5E8692"/>
                </a:solidFill>
              </a:rPr>
              <a:t>SCORE</a:t>
            </a:r>
          </a:p>
        </p:txBody>
      </p:sp>
      <p:pic>
        <p:nvPicPr>
          <p:cNvPr id="572" name="Screenshot 2023-08-14 at 8.22.35 AM.png" descr="Screenshot 2023-08-14 at 8.22.35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3798" y="4464118"/>
            <a:ext cx="17846854" cy="4787763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Color (Green or Yellow)"/>
          <p:cNvSpPr txBox="1"/>
          <p:nvPr/>
        </p:nvSpPr>
        <p:spPr>
          <a:xfrm>
            <a:off x="1692331" y="3093311"/>
            <a:ext cx="9441308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3427412">
              <a:lnSpc>
                <a:spcPct val="10000"/>
              </a:lnSpc>
              <a:spcBef>
                <a:spcPts val="3500"/>
              </a:spcBef>
              <a:defRPr spc="199" sz="400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Color (Green or Yellow)</a:t>
            </a:r>
          </a:p>
        </p:txBody>
      </p:sp>
      <p:sp>
        <p:nvSpPr>
          <p:cNvPr id="574" name="1"/>
          <p:cNvSpPr/>
          <p:nvPr/>
        </p:nvSpPr>
        <p:spPr>
          <a:xfrm>
            <a:off x="452288" y="2965128"/>
            <a:ext cx="1008840" cy="1008841"/>
          </a:xfrm>
          <a:prstGeom prst="ellipse">
            <a:avLst/>
          </a:prstGeom>
          <a:solidFill>
            <a:srgbClr val="CD49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5000">
                <a:solidFill>
                  <a:srgbClr val="FFFFFF"/>
                </a:solidFill>
                <a:latin typeface="Raleway-Regular"/>
                <a:ea typeface="Raleway-Regular"/>
                <a:cs typeface="Raleway-Regular"/>
                <a:sym typeface="Raleway-Regular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575" name="2"/>
          <p:cNvSpPr/>
          <p:nvPr/>
        </p:nvSpPr>
        <p:spPr>
          <a:xfrm>
            <a:off x="9246878" y="2965128"/>
            <a:ext cx="1008841" cy="1008841"/>
          </a:xfrm>
          <a:prstGeom prst="ellipse">
            <a:avLst/>
          </a:prstGeom>
          <a:solidFill>
            <a:srgbClr val="CD49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5000">
                <a:solidFill>
                  <a:srgbClr val="FFFFFF"/>
                </a:solidFill>
                <a:latin typeface="Raleway-Regular"/>
                <a:ea typeface="Raleway-Regular"/>
                <a:cs typeface="Raleway-Regular"/>
                <a:sym typeface="Raleway-Regular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576" name="3"/>
          <p:cNvSpPr/>
          <p:nvPr/>
        </p:nvSpPr>
        <p:spPr>
          <a:xfrm>
            <a:off x="16610122" y="2965128"/>
            <a:ext cx="1008841" cy="1008841"/>
          </a:xfrm>
          <a:prstGeom prst="ellipse">
            <a:avLst/>
          </a:prstGeom>
          <a:solidFill>
            <a:srgbClr val="CD49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5000">
                <a:solidFill>
                  <a:srgbClr val="FFFFFF"/>
                </a:solidFill>
                <a:latin typeface="Raleway-Regular"/>
                <a:ea typeface="Raleway-Regular"/>
                <a:cs typeface="Raleway-Regular"/>
                <a:sym typeface="Raleway-Regular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577" name="4"/>
          <p:cNvSpPr/>
          <p:nvPr/>
        </p:nvSpPr>
        <p:spPr>
          <a:xfrm>
            <a:off x="14592216" y="9742031"/>
            <a:ext cx="1008840" cy="1008841"/>
          </a:xfrm>
          <a:prstGeom prst="ellipse">
            <a:avLst/>
          </a:prstGeom>
          <a:solidFill>
            <a:srgbClr val="CD49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5000">
                <a:solidFill>
                  <a:srgbClr val="FFFFFF"/>
                </a:solidFill>
                <a:latin typeface="Raleway-Regular"/>
                <a:ea typeface="Raleway-Regular"/>
                <a:cs typeface="Raleway-Regular"/>
                <a:sym typeface="Raleway-Regular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578" name="Industry Benchmark"/>
          <p:cNvSpPr txBox="1"/>
          <p:nvPr/>
        </p:nvSpPr>
        <p:spPr>
          <a:xfrm>
            <a:off x="15857540" y="9943075"/>
            <a:ext cx="975230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3427412">
              <a:lnSpc>
                <a:spcPct val="10000"/>
              </a:lnSpc>
              <a:spcBef>
                <a:spcPts val="3500"/>
              </a:spcBef>
              <a:defRPr spc="199" sz="400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Industry Benchmark</a:t>
            </a:r>
          </a:p>
        </p:txBody>
      </p:sp>
      <p:sp>
        <p:nvSpPr>
          <p:cNvPr id="579" name="Line"/>
          <p:cNvSpPr/>
          <p:nvPr/>
        </p:nvSpPr>
        <p:spPr>
          <a:xfrm>
            <a:off x="3479441" y="4059945"/>
            <a:ext cx="472217" cy="999730"/>
          </a:xfrm>
          <a:prstGeom prst="line">
            <a:avLst/>
          </a:prstGeom>
          <a:ln w="50800">
            <a:solidFill>
              <a:schemeClr val="accent4">
                <a:hueOff val="-1247790"/>
                <a:lumOff val="-12326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0" name="Line"/>
          <p:cNvSpPr/>
          <p:nvPr/>
        </p:nvSpPr>
        <p:spPr>
          <a:xfrm flipH="1">
            <a:off x="19192379" y="4328408"/>
            <a:ext cx="312898" cy="729480"/>
          </a:xfrm>
          <a:prstGeom prst="line">
            <a:avLst/>
          </a:prstGeom>
          <a:ln w="50800">
            <a:solidFill>
              <a:schemeClr val="accent4">
                <a:hueOff val="-1247790"/>
                <a:lumOff val="-12326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1" name="Line"/>
          <p:cNvSpPr/>
          <p:nvPr/>
        </p:nvSpPr>
        <p:spPr>
          <a:xfrm>
            <a:off x="13083206" y="4004106"/>
            <a:ext cx="1" cy="1789970"/>
          </a:xfrm>
          <a:prstGeom prst="line">
            <a:avLst/>
          </a:prstGeom>
          <a:ln w="50800">
            <a:solidFill>
              <a:schemeClr val="accent4">
                <a:hueOff val="-1247790"/>
                <a:lumOff val="-12326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2" name="Your Kudos Score"/>
          <p:cNvSpPr txBox="1"/>
          <p:nvPr/>
        </p:nvSpPr>
        <p:spPr>
          <a:xfrm>
            <a:off x="10688893" y="3020449"/>
            <a:ext cx="5329953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3427412">
              <a:lnSpc>
                <a:spcPct val="10000"/>
              </a:lnSpc>
              <a:spcBef>
                <a:spcPts val="3500"/>
              </a:spcBef>
              <a:defRPr spc="199" sz="400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Your Kudos Score</a:t>
            </a:r>
          </a:p>
        </p:txBody>
      </p:sp>
      <p:sp>
        <p:nvSpPr>
          <p:cNvPr id="583" name="Line"/>
          <p:cNvSpPr/>
          <p:nvPr/>
        </p:nvSpPr>
        <p:spPr>
          <a:xfrm flipV="1">
            <a:off x="18080551" y="8718954"/>
            <a:ext cx="694403" cy="994118"/>
          </a:xfrm>
          <a:prstGeom prst="line">
            <a:avLst/>
          </a:prstGeom>
          <a:ln w="50800">
            <a:solidFill>
              <a:schemeClr val="accent4">
                <a:hueOff val="-1247790"/>
                <a:lumOff val="-12326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4" name="Max Connect…"/>
          <p:cNvSpPr txBox="1"/>
          <p:nvPr/>
        </p:nvSpPr>
        <p:spPr>
          <a:xfrm>
            <a:off x="18210238" y="2840581"/>
            <a:ext cx="4388846" cy="1257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 defTabSz="3427412">
              <a:lnSpc>
                <a:spcPct val="10000"/>
              </a:lnSpc>
              <a:spcBef>
                <a:spcPts val="3500"/>
              </a:spcBef>
              <a:defRPr spc="199" sz="400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Max Connect</a:t>
            </a:r>
          </a:p>
          <a:p>
            <a:pPr algn="l" defTabSz="3427412">
              <a:lnSpc>
                <a:spcPct val="10000"/>
              </a:lnSpc>
              <a:spcBef>
                <a:spcPts val="3500"/>
              </a:spcBef>
              <a:defRPr spc="199" sz="400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Benchmark</a:t>
            </a:r>
          </a:p>
        </p:txBody>
      </p:sp>
      <p:sp>
        <p:nvSpPr>
          <p:cNvPr id="585" name="Finally… Data with some relevance"/>
          <p:cNvSpPr txBox="1"/>
          <p:nvPr/>
        </p:nvSpPr>
        <p:spPr>
          <a:xfrm>
            <a:off x="1239480" y="10303536"/>
            <a:ext cx="9752305" cy="688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3427412">
              <a:lnSpc>
                <a:spcPct val="10000"/>
              </a:lnSpc>
              <a:spcBef>
                <a:spcPts val="3500"/>
              </a:spcBef>
              <a:defRPr i="1" spc="180" sz="360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Finally… Data with some relevance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Rectangle"/>
          <p:cNvSpPr/>
          <p:nvPr/>
        </p:nvSpPr>
        <p:spPr>
          <a:xfrm>
            <a:off x="18823398" y="-162154"/>
            <a:ext cx="5685134" cy="14040308"/>
          </a:xfrm>
          <a:prstGeom prst="rect">
            <a:avLst/>
          </a:prstGeom>
          <a:solidFill>
            <a:srgbClr val="FAF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CE544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88" name="Image" descr="Image"/>
          <p:cNvPicPr>
            <a:picLocks noChangeAspect="1"/>
          </p:cNvPicPr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-254000" y="11607062"/>
            <a:ext cx="18656347" cy="1100952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KUDOS SCORE"/>
          <p:cNvSpPr txBox="1"/>
          <p:nvPr/>
        </p:nvSpPr>
        <p:spPr>
          <a:xfrm>
            <a:off x="1207958" y="856707"/>
            <a:ext cx="801401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cap="all" spc="239" sz="80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CE5443"/>
                </a:solidFill>
              </a:rPr>
              <a:t>KUDOS</a:t>
            </a:r>
            <a:r>
              <a:t> </a:t>
            </a:r>
            <a:r>
              <a:rPr>
                <a:solidFill>
                  <a:srgbClr val="5E8692"/>
                </a:solidFill>
              </a:rPr>
              <a:t>SCORE</a:t>
            </a:r>
          </a:p>
        </p:txBody>
      </p:sp>
      <p:sp>
        <p:nvSpPr>
          <p:cNvPr id="590" name="Below Benchmark: Yellow"/>
          <p:cNvSpPr txBox="1"/>
          <p:nvPr/>
        </p:nvSpPr>
        <p:spPr>
          <a:xfrm>
            <a:off x="16491767" y="10125719"/>
            <a:ext cx="6594900" cy="688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3427412">
              <a:lnSpc>
                <a:spcPct val="10000"/>
              </a:lnSpc>
              <a:spcBef>
                <a:spcPts val="3500"/>
              </a:spcBef>
              <a:defRPr spc="180" sz="3600">
                <a:solidFill>
                  <a:srgbClr val="414141"/>
                </a:solidFill>
                <a:latin typeface="RalewayRoman-Medium"/>
                <a:ea typeface="RalewayRoman-Medium"/>
                <a:cs typeface="RalewayRoman-Medium"/>
                <a:sym typeface="RalewayRoman-Medium"/>
              </a:defRPr>
            </a:lvl1pPr>
          </a:lstStyle>
          <a:p>
            <a:pPr/>
            <a:r>
              <a:t>Below Benchmark: Yellow</a:t>
            </a:r>
          </a:p>
        </p:txBody>
      </p:sp>
      <p:grpSp>
        <p:nvGrpSpPr>
          <p:cNvPr id="596" name="Group"/>
          <p:cNvGrpSpPr/>
          <p:nvPr/>
        </p:nvGrpSpPr>
        <p:grpSpPr>
          <a:xfrm>
            <a:off x="3957044" y="10131373"/>
            <a:ext cx="8888943" cy="1010285"/>
            <a:chOff x="0" y="-634"/>
            <a:chExt cx="8888941" cy="1010283"/>
          </a:xfrm>
        </p:grpSpPr>
        <p:sp>
          <p:nvSpPr>
            <p:cNvPr id="591" name="Above Benchmark: Green…"/>
            <p:cNvSpPr txBox="1"/>
            <p:nvPr/>
          </p:nvSpPr>
          <p:spPr>
            <a:xfrm>
              <a:off x="1151534" y="-635"/>
              <a:ext cx="6594900" cy="10102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/>
            <a:p>
              <a:pPr defTabSz="3427412">
                <a:lnSpc>
                  <a:spcPct val="10000"/>
                </a:lnSpc>
                <a:spcBef>
                  <a:spcPts val="3500"/>
                </a:spcBef>
                <a:defRPr spc="180" sz="3600">
                  <a:solidFill>
                    <a:srgbClr val="414141"/>
                  </a:solidFill>
                  <a:latin typeface="RalewayRoman-Medium"/>
                  <a:ea typeface="RalewayRoman-Medium"/>
                  <a:cs typeface="RalewayRoman-Medium"/>
                  <a:sym typeface="RalewayRoman-Medium"/>
                </a:defRPr>
              </a:pPr>
              <a:r>
                <a:t>Above Benchmark: Green</a:t>
              </a:r>
            </a:p>
            <a:p>
              <a:pPr defTabSz="3427412">
                <a:lnSpc>
                  <a:spcPct val="10000"/>
                </a:lnSpc>
                <a:spcBef>
                  <a:spcPts val="3500"/>
                </a:spcBef>
                <a:defRPr spc="119">
                  <a:solidFill>
                    <a:srgbClr val="414141"/>
                  </a:solidFill>
                  <a:latin typeface="RalewayRoman-Medium"/>
                  <a:ea typeface="RalewayRoman-Medium"/>
                  <a:cs typeface="RalewayRoman-Medium"/>
                  <a:sym typeface="RalewayRoman-Medium"/>
                </a:defRPr>
              </a:pPr>
              <a:r>
                <a:t>Max Connect or Industry</a:t>
              </a:r>
            </a:p>
          </p:txBody>
        </p:sp>
        <p:sp>
          <p:nvSpPr>
            <p:cNvPr id="592" name="Line"/>
            <p:cNvSpPr/>
            <p:nvPr/>
          </p:nvSpPr>
          <p:spPr>
            <a:xfrm>
              <a:off x="7618941" y="358706"/>
              <a:ext cx="127000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93" name="Line"/>
            <p:cNvSpPr/>
            <p:nvPr/>
          </p:nvSpPr>
          <p:spPr>
            <a:xfrm>
              <a:off x="8888941" y="86270"/>
              <a:ext cx="1" cy="28513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94" name="Line"/>
            <p:cNvSpPr/>
            <p:nvPr/>
          </p:nvSpPr>
          <p:spPr>
            <a:xfrm>
              <a:off x="9026" y="352356"/>
              <a:ext cx="127000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95" name="Line"/>
            <p:cNvSpPr/>
            <p:nvPr/>
          </p:nvSpPr>
          <p:spPr>
            <a:xfrm flipH="1">
              <a:off x="-1" y="86270"/>
              <a:ext cx="2" cy="28513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597" name="Screenshot 2023-08-14 at 8.23.09 AM.png" descr="Screenshot 2023-08-14 at 8.23.0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1340" y="3293623"/>
            <a:ext cx="5933589" cy="640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Screenshot 2023-08-14 at 8.23.17 AM.png" descr="Screenshot 2023-08-14 at 8.23.17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33784" y="3293623"/>
            <a:ext cx="5910863" cy="640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Screenshot 2023-08-14 at 8.27.19 AM.png" descr="Screenshot 2023-08-14 at 8.27.19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82980" y="3322079"/>
            <a:ext cx="5933589" cy="6343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Rectangle"/>
          <p:cNvSpPr/>
          <p:nvPr/>
        </p:nvSpPr>
        <p:spPr>
          <a:xfrm>
            <a:off x="-124532" y="-162154"/>
            <a:ext cx="24633064" cy="14040308"/>
          </a:xfrm>
          <a:prstGeom prst="rect">
            <a:avLst/>
          </a:prstGeom>
          <a:solidFill>
            <a:srgbClr val="CE54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2" name="Thanks!"/>
          <p:cNvSpPr txBox="1"/>
          <p:nvPr/>
        </p:nvSpPr>
        <p:spPr>
          <a:xfrm>
            <a:off x="1207958" y="10612159"/>
            <a:ext cx="609538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1" cap="all" spc="300" sz="10000">
                <a:solidFill>
                  <a:srgbClr val="3A3A3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5E5E5E"/>
                </a:solidFill>
              </a:defRPr>
            </a:pPr>
            <a:r>
              <a:rPr>
                <a:solidFill>
                  <a:srgbClr val="3A3A3A"/>
                </a:solidFill>
              </a:rPr>
              <a:t>Thanks!</a:t>
            </a:r>
          </a:p>
        </p:txBody>
      </p:sp>
      <p:pic>
        <p:nvPicPr>
          <p:cNvPr id="6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0299" y="742499"/>
            <a:ext cx="14153342" cy="7649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728" y="742499"/>
            <a:ext cx="638435" cy="580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93756" y="1872639"/>
            <a:ext cx="8446429" cy="9970722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From the max connect family"/>
          <p:cNvSpPr txBox="1"/>
          <p:nvPr/>
        </p:nvSpPr>
        <p:spPr>
          <a:xfrm>
            <a:off x="1285875" y="12020550"/>
            <a:ext cx="8164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cap="all" spc="107" sz="3600">
                <a:solidFill>
                  <a:srgbClr val="FAF6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5E5E5E"/>
                </a:solidFill>
              </a:defRPr>
            </a:pPr>
            <a:r>
              <a:rPr>
                <a:solidFill>
                  <a:srgbClr val="FAF6EE"/>
                </a:solidFill>
              </a:rPr>
              <a:t>From the max connect family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creenshot 2023-08-15 at 4.46.19 PM.png" descr="Screenshot 2023-08-15 at 4.46.1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27126" y="2197882"/>
            <a:ext cx="16729748" cy="3211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Screenshot 2023-08-15 at 4.46.07 PM.png" descr="Screenshot 2023-08-15 at 4.46.07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03259" y="6730582"/>
            <a:ext cx="17104795" cy="3193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1"/>
      <p:bldP build="whole" bldLvl="1" animBg="1" rev="0" advAuto="0" spid="17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0.jpeg" descr="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82118" y="-24455"/>
            <a:ext cx="24548236" cy="13808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0.jpeg" descr="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2796" y="-24455"/>
            <a:ext cx="24509592" cy="13786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0.jpeg" descr="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3474" y="-43776"/>
            <a:ext cx="24539649" cy="13803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3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0.jpeg" descr="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3474" y="-24455"/>
            <a:ext cx="24470949" cy="13764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8283" y="11805066"/>
            <a:ext cx="10961434" cy="592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4">
            <a:alphaModFix amt="15000"/>
            <a:extLst/>
          </a:blip>
          <a:stretch>
            <a:fillRect/>
          </a:stretch>
        </p:blipFill>
        <p:spPr>
          <a:xfrm>
            <a:off x="11188185" y="-457485"/>
            <a:ext cx="200763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805" y="1953548"/>
            <a:ext cx="23942390" cy="11033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