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charts/chart1.xml" ContentType="application/vnd.openxmlformats-officedocument.drawingml.chart+xml"/>
  <Override PartName="/ppt/charts/chart2.xml" ContentType="application/vnd.openxmlformats-officedocument.drawingml.chart+xml"/>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93482"/>
          <c:y val="0.0524502"/>
          <c:w val="0.91355"/>
          <c:h val="0.6584"/>
        </c:manualLayout>
      </c:layout>
      <c:lineChart>
        <c:grouping val="standard"/>
        <c:varyColors val="0"/>
        <c:ser>
          <c:idx val="0"/>
          <c:order val="0"/>
          <c:tx>
            <c:strRef>
              <c:f>Sheet1!$A$2</c:f>
              <c:strCache>
                <c:ptCount val="1"/>
                <c:pt idx="0">
                  <c:v># of Ranking Keywords</c:v>
                </c:pt>
              </c:strCache>
            </c:strRef>
          </c:tx>
          <c:spPr>
            <a:solidFill>
              <a:srgbClr val="FFFFFF"/>
            </a:solidFill>
            <a:ln w="76200" cap="flat">
              <a:solidFill>
                <a:srgbClr val="54808D"/>
              </a:solidFill>
              <a:prstDash val="solid"/>
              <a:miter lim="400000"/>
            </a:ln>
            <a:effectLst/>
          </c:spPr>
          <c:marker>
            <c:symbol val="none"/>
            <c:size val="6"/>
            <c:spPr>
              <a:solidFill>
                <a:srgbClr val="FFFFFF"/>
              </a:solidFill>
              <a:ln w="76200" cap="flat">
                <a:solidFill>
                  <a:srgbClr val="F8BA00"/>
                </a:solidFill>
                <a:prstDash val="solid"/>
                <a:miter lim="400000"/>
              </a:ln>
              <a:effectLst/>
            </c:spPr>
          </c:marker>
          <c:dLbls>
            <c:numFmt formatCode="0E+00" sourceLinked="0"/>
            <c:txPr>
              <a:bodyPr/>
              <a:lstStyle/>
              <a:p>
                <a:pPr>
                  <a:defRPr b="0" i="0" strike="noStrike" sz="5000" u="none">
                    <a:solidFill>
                      <a:srgbClr val="000000"/>
                    </a:solidFill>
                    <a:latin typeface="Helvetica Neue"/>
                  </a:defRPr>
                </a:pPr>
              </a:p>
            </c:txPr>
            <c:dLblPos val="b"/>
            <c:showLegendKey val="0"/>
            <c:showVal val="0"/>
            <c:showCatName val="0"/>
            <c:showSerName val="0"/>
            <c:showPercent val="0"/>
            <c:showBubbleSize val="0"/>
            <c:showLeaderLines val="0"/>
          </c:dLbls>
          <c:cat>
            <c:strRef>
              <c:f>Sheet1!$B$1:$E$1</c:f>
              <c:strCache>
                <c:ptCount val="4"/>
                <c:pt idx="0">
                  <c:v>$1,000</c:v>
                </c:pt>
                <c:pt idx="1">
                  <c:v>$2,000</c:v>
                </c:pt>
                <c:pt idx="2">
                  <c:v>$3,000</c:v>
                </c:pt>
                <c:pt idx="3">
                  <c:v>$5,000+</c:v>
                </c:pt>
              </c:strCache>
            </c:strRef>
          </c:cat>
          <c:val>
            <c:numRef>
              <c:f>Sheet1!$B$2:$E$2</c:f>
              <c:numCache>
                <c:ptCount val="4"/>
                <c:pt idx="0">
                  <c:v>2340.000000</c:v>
                </c:pt>
                <c:pt idx="1">
                  <c:v>2816.000000</c:v>
                </c:pt>
                <c:pt idx="2">
                  <c:v>5836.000000</c:v>
                </c:pt>
                <c:pt idx="3">
                  <c:v>68400.000000</c:v>
                </c:pt>
              </c:numCache>
            </c:numRef>
          </c:val>
          <c:smooth val="0"/>
        </c:ser>
        <c:ser>
          <c:idx val="1"/>
          <c:order val="1"/>
          <c:tx>
            <c:strRef>
              <c:f>Sheet1!$A$3</c:f>
              <c:strCache>
                <c:ptCount val="1"/>
                <c:pt idx="0">
                  <c:v>SEO Traffic</c:v>
                </c:pt>
              </c:strCache>
            </c:strRef>
          </c:tx>
          <c:spPr>
            <a:solidFill>
              <a:srgbClr val="FFFFFF"/>
            </a:solidFill>
            <a:ln w="76200" cap="flat">
              <a:solidFill>
                <a:srgbClr val="CB4834"/>
              </a:solidFill>
              <a:prstDash val="solid"/>
              <a:miter lim="400000"/>
            </a:ln>
            <a:effectLst/>
          </c:spPr>
          <c:marker>
            <c:symbol val="none"/>
            <c:size val="6"/>
            <c:spPr>
              <a:solidFill>
                <a:srgbClr val="FFFFFF"/>
              </a:solidFill>
              <a:ln w="76200" cap="flat">
                <a:solidFill>
                  <a:schemeClr val="accent4">
                    <a:hueOff val="-858837"/>
                    <a:lumOff val="-9791"/>
                  </a:schemeClr>
                </a:solidFill>
                <a:prstDash val="solid"/>
                <a:miter lim="400000"/>
              </a:ln>
              <a:effectLst/>
            </c:spPr>
          </c:marker>
          <c:dLbls>
            <c:numFmt formatCode="#,##0" sourceLinked="0"/>
            <c:txPr>
              <a:bodyPr/>
              <a:lstStyle/>
              <a:p>
                <a:pPr>
                  <a:defRPr b="0" i="0" strike="noStrike" sz="5000" u="none">
                    <a:solidFill>
                      <a:srgbClr val="000000"/>
                    </a:solidFill>
                    <a:latin typeface="Helvetica Neue"/>
                  </a:defRPr>
                </a:pPr>
              </a:p>
            </c:txPr>
            <c:dLblPos val="b"/>
            <c:showLegendKey val="0"/>
            <c:showVal val="0"/>
            <c:showCatName val="0"/>
            <c:showSerName val="0"/>
            <c:showPercent val="0"/>
            <c:showBubbleSize val="0"/>
            <c:showLeaderLines val="0"/>
          </c:dLbls>
          <c:cat>
            <c:strRef>
              <c:f>Sheet1!$B$1:$E$1</c:f>
              <c:strCache>
                <c:ptCount val="4"/>
                <c:pt idx="0">
                  <c:v>$1,000</c:v>
                </c:pt>
                <c:pt idx="1">
                  <c:v>$2,000</c:v>
                </c:pt>
                <c:pt idx="2">
                  <c:v>$3,000</c:v>
                </c:pt>
                <c:pt idx="3">
                  <c:v>$5,000+</c:v>
                </c:pt>
              </c:strCache>
            </c:strRef>
          </c:cat>
          <c:val>
            <c:numRef>
              <c:f>Sheet1!$B$3:$E$3</c:f>
              <c:numCache>
                <c:ptCount val="4"/>
                <c:pt idx="0">
                  <c:v>2849.000000</c:v>
                </c:pt>
                <c:pt idx="1">
                  <c:v>2968.000000</c:v>
                </c:pt>
                <c:pt idx="2">
                  <c:v>7915.000000</c:v>
                </c:pt>
                <c:pt idx="3">
                  <c:v>102400.000000</c:v>
                </c:pt>
              </c:numCache>
            </c:numRef>
          </c:val>
          <c:smooth val="0"/>
        </c:ser>
        <c:ser>
          <c:idx val="2"/>
          <c:order val="2"/>
          <c:tx>
            <c:strRef>
              <c:f>Sheet1!$A$4</c:f>
              <c:strCache>
                <c:ptCount val="1"/>
                <c:pt idx="0">
                  <c:v>Monetary Value of SEO</c:v>
                </c:pt>
              </c:strCache>
            </c:strRef>
          </c:tx>
          <c:spPr>
            <a:solidFill>
              <a:srgbClr val="FFFFFF"/>
            </a:solidFill>
            <a:ln w="76200" cap="flat">
              <a:solidFill>
                <a:srgbClr val="314C50"/>
              </a:solidFill>
              <a:prstDash val="solid"/>
              <a:miter lim="400000"/>
            </a:ln>
            <a:effectLst/>
          </c:spPr>
          <c:marker>
            <c:symbol val="none"/>
            <c:size val="6"/>
            <c:spPr>
              <a:solidFill>
                <a:srgbClr val="FFFFFF"/>
              </a:solidFill>
              <a:ln w="76200" cap="flat">
                <a:solidFill>
                  <a:srgbClr val="FF5400"/>
                </a:solidFill>
                <a:prstDash val="solid"/>
                <a:miter lim="400000"/>
              </a:ln>
              <a:effectLst/>
            </c:spPr>
          </c:marker>
          <c:dLbls>
            <c:numFmt formatCode="#,##0" sourceLinked="0"/>
            <c:txPr>
              <a:bodyPr/>
              <a:lstStyle/>
              <a:p>
                <a:pPr>
                  <a:defRPr b="0" i="0" strike="noStrike" sz="5000" u="none">
                    <a:solidFill>
                      <a:srgbClr val="000000"/>
                    </a:solidFill>
                    <a:latin typeface="Helvetica Neue"/>
                  </a:defRPr>
                </a:pPr>
              </a:p>
            </c:txPr>
            <c:dLblPos val="b"/>
            <c:showLegendKey val="0"/>
            <c:showVal val="0"/>
            <c:showCatName val="0"/>
            <c:showSerName val="0"/>
            <c:showPercent val="0"/>
            <c:showBubbleSize val="0"/>
            <c:showLeaderLines val="0"/>
          </c:dLbls>
          <c:cat>
            <c:strRef>
              <c:f>Sheet1!$B$1:$E$1</c:f>
              <c:strCache>
                <c:ptCount val="4"/>
                <c:pt idx="0">
                  <c:v>$1,000</c:v>
                </c:pt>
                <c:pt idx="1">
                  <c:v>$2,000</c:v>
                </c:pt>
                <c:pt idx="2">
                  <c:v>$3,000</c:v>
                </c:pt>
                <c:pt idx="3">
                  <c:v>$5,000+</c:v>
                </c:pt>
              </c:strCache>
            </c:strRef>
          </c:cat>
          <c:val>
            <c:numRef>
              <c:f>Sheet1!$B$4:$E$4</c:f>
              <c:numCache>
                <c:ptCount val="4"/>
                <c:pt idx="0">
                  <c:v>3258.840000</c:v>
                </c:pt>
                <c:pt idx="1">
                  <c:v>3444.100000</c:v>
                </c:pt>
                <c:pt idx="2">
                  <c:v>6106.880000</c:v>
                </c:pt>
                <c:pt idx="3">
                  <c:v>67471.430000</c:v>
                </c:pt>
              </c:numCache>
            </c:numRef>
          </c:val>
          <c:smooth val="0"/>
        </c:ser>
        <c:marker val="1"/>
        <c:axId val="2094734552"/>
        <c:axId val="2094734553"/>
      </c:lineChart>
      <c:catAx>
        <c:axId val="2094734552"/>
        <c:scaling>
          <c:orientation val="minMax"/>
        </c:scaling>
        <c:delete val="0"/>
        <c:axPos val="b"/>
        <c:title>
          <c:tx>
            <c:rich>
              <a:bodyPr rot="0"/>
              <a:lstStyle/>
              <a:p>
                <a:pPr>
                  <a:defRPr b="0" i="0" strike="noStrike" sz="3400" u="none">
                    <a:solidFill>
                      <a:srgbClr val="000000"/>
                    </a:solidFill>
                    <a:latin typeface="Helvetica Neue"/>
                  </a:defRPr>
                </a:pPr>
                <a:r>
                  <a:rPr b="0" i="0" strike="noStrike" sz="3400" u="none">
                    <a:solidFill>
                      <a:srgbClr val="000000"/>
                    </a:solidFill>
                    <a:latin typeface="Helvetica Neue"/>
                  </a:rPr>
                  <a:t>SEO Budget</a:t>
                </a:r>
              </a:p>
            </c:rich>
          </c:tx>
          <c:layout/>
          <c:overlay val="1"/>
        </c:title>
        <c:numFmt formatCode="General" sourceLinked="0"/>
        <c:majorTickMark val="none"/>
        <c:minorTickMark val="none"/>
        <c:tickLblPos val="low"/>
        <c:spPr>
          <a:ln w="12700" cap="flat">
            <a:noFill/>
            <a:prstDash val="solid"/>
            <a:miter lim="400000"/>
          </a:ln>
        </c:spPr>
        <c:txPr>
          <a:bodyPr rot="0"/>
          <a:lstStyle/>
          <a:p>
            <a:pPr>
              <a:defRPr b="0" i="0" strike="noStrike" sz="34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b="0" i="0" strike="noStrike" sz="3400" u="none">
                    <a:solidFill>
                      <a:srgbClr val="000000"/>
                    </a:solidFill>
                    <a:latin typeface="Helvetica Neue"/>
                  </a:defRPr>
                </a:pPr>
                <a:r>
                  <a:rPr b="0" i="0" strike="noStrike" sz="3400" u="none">
                    <a:solidFill>
                      <a:srgbClr val="000000"/>
                    </a:solidFill>
                    <a:latin typeface="Helvetica Neue"/>
                  </a:rPr>
                  <a:t>Organic Performance</a:t>
                </a:r>
              </a:p>
            </c:rich>
          </c:tx>
          <c:layout/>
          <c:overlay val="1"/>
        </c:title>
        <c:numFmt formatCode="0" sourceLinked="0"/>
        <c:majorTickMark val="none"/>
        <c:minorTickMark val="none"/>
        <c:tickLblPos val="none"/>
        <c:spPr>
          <a:ln w="12700" cap="flat">
            <a:noFill/>
            <a:prstDash val="solid"/>
            <a:miter lim="400000"/>
          </a:ln>
        </c:spPr>
        <c:txPr>
          <a:bodyPr rot="0"/>
          <a:lstStyle/>
          <a:p>
            <a:pPr>
              <a:defRPr b="0" i="0" strike="noStrike" sz="3400" u="none">
                <a:solidFill>
                  <a:srgbClr val="000000"/>
                </a:solidFill>
                <a:latin typeface="Helvetica Neue"/>
              </a:defRPr>
            </a:pPr>
          </a:p>
        </c:txPr>
        <c:crossAx val="2094734552"/>
        <c:crosses val="autoZero"/>
        <c:crossBetween val="midCat"/>
        <c:majorUnit val="30000"/>
        <c:minorUnit val="15000"/>
      </c:valAx>
      <c:spPr>
        <a:noFill/>
        <a:ln w="12700" cap="flat">
          <a:noFill/>
          <a:miter lim="400000"/>
        </a:ln>
        <a:effectLst/>
      </c:spPr>
    </c:plotArea>
    <c:legend>
      <c:legendPos val="b"/>
      <c:layout>
        <c:manualLayout>
          <c:xMode val="edge"/>
          <c:yMode val="edge"/>
          <c:x val="0.0364669"/>
          <c:y val="0.93505"/>
          <c:w val="0.937453"/>
          <c:h val="0.0649502"/>
        </c:manualLayout>
      </c:layout>
      <c:overlay val="1"/>
      <c:spPr>
        <a:noFill/>
        <a:ln w="12700" cap="flat">
          <a:noFill/>
          <a:miter lim="400000"/>
        </a:ln>
        <a:effectLst/>
      </c:spPr>
      <c:txPr>
        <a:bodyPr rot="0"/>
        <a:lstStyle/>
        <a:p>
          <a:pPr>
            <a:defRPr b="0" i="0" strike="noStrike" sz="3400" u="none">
              <a:solidFill>
                <a:srgbClr val="000000"/>
              </a:solidFill>
              <a:latin typeface="Helvetica Neue"/>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82098"/>
          <c:y val="0.0597117"/>
          <c:w val="0.892477"/>
          <c:h val="0.751282"/>
        </c:manualLayout>
      </c:layout>
      <c:lineChart>
        <c:grouping val="standard"/>
        <c:varyColors val="0"/>
        <c:ser>
          <c:idx val="0"/>
          <c:order val="0"/>
          <c:tx>
            <c:strRef>
              <c:f>Sheet1!$A$2</c:f>
              <c:strCache>
                <c:ptCount val="1"/>
                <c:pt idx="0">
                  <c:v>Domain Authority</c:v>
                </c:pt>
              </c:strCache>
            </c:strRef>
          </c:tx>
          <c:spPr>
            <a:solidFill>
              <a:srgbClr val="FFFFFF"/>
            </a:solidFill>
            <a:ln w="76200" cap="flat">
              <a:solidFill>
                <a:srgbClr val="54808D"/>
              </a:solidFill>
              <a:prstDash val="solid"/>
              <a:miter lim="400000"/>
            </a:ln>
            <a:effectLst/>
          </c:spPr>
          <c:marker>
            <c:symbol val="none"/>
            <c:size val="6"/>
            <c:spPr>
              <a:solidFill>
                <a:srgbClr val="FFFFFF"/>
              </a:solidFill>
              <a:ln w="76200" cap="flat">
                <a:solidFill>
                  <a:srgbClr val="F8BA00"/>
                </a:solidFill>
                <a:prstDash val="solid"/>
                <a:miter lim="400000"/>
              </a:ln>
              <a:effectLst/>
            </c:spPr>
          </c:marker>
          <c:dLbls>
            <c:numFmt formatCode="0.00" sourceLinked="0"/>
            <c:txPr>
              <a:bodyPr/>
              <a:lstStyle/>
              <a:p>
                <a:pPr>
                  <a:defRPr b="0" i="0" strike="noStrike" sz="4000" u="none">
                    <a:solidFill>
                      <a:srgbClr val="000000"/>
                    </a:solidFill>
                    <a:latin typeface="Helvetica Neue"/>
                  </a:defRPr>
                </a:pPr>
              </a:p>
            </c:txPr>
            <c:dLblPos val="b"/>
            <c:showLegendKey val="0"/>
            <c:showVal val="1"/>
            <c:showCatName val="0"/>
            <c:showSerName val="0"/>
            <c:showPercent val="0"/>
            <c:showBubbleSize val="0"/>
            <c:showLeaderLines val="0"/>
          </c:dLbls>
          <c:cat>
            <c:strRef>
              <c:f>Sheet1!$B$1:$E$1</c:f>
              <c:strCache>
                <c:ptCount val="4"/>
                <c:pt idx="0">
                  <c:v>$1,000</c:v>
                </c:pt>
                <c:pt idx="1">
                  <c:v>$2,000</c:v>
                </c:pt>
                <c:pt idx="2">
                  <c:v>$3,000</c:v>
                </c:pt>
                <c:pt idx="3">
                  <c:v>$5,000+</c:v>
                </c:pt>
              </c:strCache>
            </c:strRef>
          </c:cat>
          <c:val>
            <c:numRef>
              <c:f>Sheet1!$B$2:$E$2</c:f>
              <c:numCache>
                <c:ptCount val="4"/>
                <c:pt idx="0">
                  <c:v>11.200000</c:v>
                </c:pt>
                <c:pt idx="1">
                  <c:v>19.900000</c:v>
                </c:pt>
                <c:pt idx="2">
                  <c:v>23.750000</c:v>
                </c:pt>
                <c:pt idx="3">
                  <c:v>49.140000</c:v>
                </c:pt>
              </c:numCache>
            </c:numRef>
          </c:val>
          <c:smooth val="0"/>
        </c:ser>
        <c:marker val="1"/>
        <c:axId val="2094734552"/>
        <c:axId val="2094734553"/>
      </c:lineChart>
      <c:catAx>
        <c:axId val="2094734552"/>
        <c:scaling>
          <c:orientation val="minMax"/>
        </c:scaling>
        <c:delete val="0"/>
        <c:axPos val="b"/>
        <c:title>
          <c:tx>
            <c:rich>
              <a:bodyPr rot="0"/>
              <a:lstStyle/>
              <a:p>
                <a:pPr>
                  <a:defRPr b="0" i="0" strike="noStrike" sz="3400" u="none">
                    <a:solidFill>
                      <a:srgbClr val="000000"/>
                    </a:solidFill>
                    <a:latin typeface="Helvetica Neue"/>
                  </a:defRPr>
                </a:pPr>
                <a:r>
                  <a:rPr b="0" i="0" strike="noStrike" sz="3400" u="none">
                    <a:solidFill>
                      <a:srgbClr val="000000"/>
                    </a:solidFill>
                    <a:latin typeface="Helvetica Neue"/>
                  </a:rPr>
                  <a:t>SEO Budget</a:t>
                </a:r>
              </a:p>
            </c:rich>
          </c:tx>
          <c:layout/>
          <c:overlay val="1"/>
        </c:title>
        <c:numFmt formatCode="General" sourceLinked="0"/>
        <c:majorTickMark val="none"/>
        <c:minorTickMark val="none"/>
        <c:tickLblPos val="low"/>
        <c:spPr>
          <a:ln w="12700" cap="flat">
            <a:noFill/>
            <a:prstDash val="solid"/>
            <a:miter lim="400000"/>
          </a:ln>
        </c:spPr>
        <c:txPr>
          <a:bodyPr rot="0"/>
          <a:lstStyle/>
          <a:p>
            <a:pPr>
              <a:defRPr b="0" i="0" strike="noStrike" sz="3400" u="none">
                <a:solidFill>
                  <a:srgbClr val="000000"/>
                </a:solidFill>
                <a:latin typeface="Helvetica Neue"/>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b="0" i="0" strike="noStrike" sz="3400" u="none">
                    <a:solidFill>
                      <a:srgbClr val="000000"/>
                    </a:solidFill>
                    <a:latin typeface="Helvetica Neue"/>
                  </a:defRPr>
                </a:pPr>
                <a:r>
                  <a:rPr b="0" i="0" strike="noStrike" sz="3400" u="none">
                    <a:solidFill>
                      <a:srgbClr val="000000"/>
                    </a:solidFill>
                    <a:latin typeface="Helvetica Neue"/>
                  </a:rPr>
                  <a:t>Domain Authority</a:t>
                </a:r>
              </a:p>
            </c:rich>
          </c:tx>
          <c:layout/>
          <c:overlay val="1"/>
        </c:title>
        <c:numFmt formatCode="0" sourceLinked="0"/>
        <c:majorTickMark val="none"/>
        <c:minorTickMark val="none"/>
        <c:tickLblPos val="none"/>
        <c:spPr>
          <a:ln w="12700" cap="flat">
            <a:noFill/>
            <a:prstDash val="solid"/>
            <a:miter lim="400000"/>
          </a:ln>
        </c:spPr>
        <c:txPr>
          <a:bodyPr rot="0"/>
          <a:lstStyle/>
          <a:p>
            <a:pPr>
              <a:defRPr b="0" i="0" strike="noStrike" sz="3400" u="none">
                <a:solidFill>
                  <a:srgbClr val="000000"/>
                </a:solidFill>
                <a:latin typeface="Helvetica Neue"/>
              </a:defRPr>
            </a:pPr>
          </a:p>
        </c:txPr>
        <c:crossAx val="2094734552"/>
        <c:crosses val="autoZero"/>
        <c:crossBetween val="midCat"/>
        <c:majorUnit val="12.5"/>
        <c:minorUnit val="6.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2">
    <p:bg>
      <p:bgPr>
        <a:solidFill>
          <a:srgbClr val="FBF6ED"/>
        </a:solidFill>
      </p:bgPr>
    </p:bg>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2">
            <a:extLst/>
          </a:blip>
          <a:stretch>
            <a:fillRect/>
          </a:stretch>
        </p:blipFill>
        <p:spPr>
          <a:xfrm>
            <a:off x="89655" y="12479458"/>
            <a:ext cx="21361949" cy="660614"/>
          </a:xfrm>
          <a:prstGeom prst="rect">
            <a:avLst/>
          </a:prstGeom>
          <a:ln w="12700">
            <a:miter lim="400000"/>
          </a:ln>
        </p:spPr>
      </p:pic>
      <p:pic>
        <p:nvPicPr>
          <p:cNvPr id="150" name="Image" descr="Image"/>
          <p:cNvPicPr>
            <a:picLocks noChangeAspect="1"/>
          </p:cNvPicPr>
          <p:nvPr/>
        </p:nvPicPr>
        <p:blipFill>
          <a:blip r:embed="rId2">
            <a:extLst/>
          </a:blip>
          <a:stretch>
            <a:fillRect/>
          </a:stretch>
        </p:blipFill>
        <p:spPr>
          <a:xfrm>
            <a:off x="22411413" y="12479458"/>
            <a:ext cx="21361950" cy="660614"/>
          </a:xfrm>
          <a:prstGeom prst="rect">
            <a:avLst/>
          </a:prstGeom>
          <a:ln w="12700">
            <a:miter lim="400000"/>
          </a:ln>
        </p:spPr>
      </p:pic>
      <p:pic>
        <p:nvPicPr>
          <p:cNvPr id="151" name="Image" descr="Image"/>
          <p:cNvPicPr>
            <a:picLocks noChangeAspect="1"/>
          </p:cNvPicPr>
          <p:nvPr/>
        </p:nvPicPr>
        <p:blipFill>
          <a:blip r:embed="rId3">
            <a:extLst/>
          </a:blip>
          <a:stretch>
            <a:fillRect/>
          </a:stretch>
        </p:blipFill>
        <p:spPr>
          <a:xfrm>
            <a:off x="21576814" y="12484651"/>
            <a:ext cx="715101" cy="650227"/>
          </a:xfrm>
          <a:prstGeom prst="rect">
            <a:avLst/>
          </a:prstGeom>
          <a:ln w="12700">
            <a:miter lim="400000"/>
          </a:ln>
        </p:spPr>
      </p:pic>
      <p:sp>
        <p:nvSpPr>
          <p:cNvPr id="152" name="Body Level One…"/>
          <p:cNvSpPr txBox="1"/>
          <p:nvPr>
            <p:ph type="body" sz="half" idx="21"/>
          </p:nvPr>
        </p:nvSpPr>
        <p:spPr>
          <a:xfrm>
            <a:off x="1460500" y="3865325"/>
            <a:ext cx="10715908" cy="7749151"/>
          </a:xfrm>
          <a:prstGeom prst="rect">
            <a:avLst/>
          </a:prstGeom>
        </p:spPr>
        <p:txBody>
          <a:bodyPr/>
          <a:lstStyle>
            <a:lvl1pPr>
              <a:buClr>
                <a:srgbClr val="DE3B27"/>
              </a:buClr>
              <a:defRPr sz="4400">
                <a:solidFill>
                  <a:srgbClr val="414141"/>
                </a:solidFill>
                <a:latin typeface="Helvetica"/>
                <a:ea typeface="Helvetica"/>
                <a:cs typeface="Helvetica"/>
                <a:sym typeface="Helvetica"/>
              </a:defRPr>
            </a:lvl1pPr>
            <a:lvl2pPr marL="1168400" indent="-558800">
              <a:buClr>
                <a:srgbClr val="DE3B27"/>
              </a:buClr>
              <a:defRPr sz="4400">
                <a:solidFill>
                  <a:srgbClr val="414141"/>
                </a:solidFill>
                <a:latin typeface="Helvetica"/>
                <a:ea typeface="Helvetica"/>
                <a:cs typeface="Helvetica"/>
                <a:sym typeface="Helvetica"/>
              </a:defRPr>
            </a:lvl2pPr>
            <a:lvl3pPr marL="1778000" indent="-558800">
              <a:buClr>
                <a:srgbClr val="DE3B27"/>
              </a:buClr>
              <a:defRPr sz="4400">
                <a:solidFill>
                  <a:srgbClr val="414141"/>
                </a:solidFill>
                <a:latin typeface="Helvetica"/>
                <a:ea typeface="Helvetica"/>
                <a:cs typeface="Helvetica"/>
                <a:sym typeface="Helvetica"/>
              </a:defRPr>
            </a:lvl3pPr>
            <a:lvl4pPr marL="2387600" indent="-558800">
              <a:buClr>
                <a:srgbClr val="DE3B27"/>
              </a:buClr>
              <a:defRPr sz="4400">
                <a:solidFill>
                  <a:srgbClr val="414141"/>
                </a:solidFill>
                <a:latin typeface="Helvetica"/>
                <a:ea typeface="Helvetica"/>
                <a:cs typeface="Helvetica"/>
                <a:sym typeface="Helvetica"/>
              </a:defRPr>
            </a:lvl4pPr>
            <a:lvl5pPr marL="2997200" indent="-558800">
              <a:buClr>
                <a:srgbClr val="DE3B27"/>
              </a:buClr>
              <a:defRPr sz="4400">
                <a:solidFill>
                  <a:srgbClr val="414141"/>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53" name="Rectangle"/>
          <p:cNvSpPr/>
          <p:nvPr/>
        </p:nvSpPr>
        <p:spPr>
          <a:xfrm>
            <a:off x="635000" y="700313"/>
            <a:ext cx="518979" cy="2071680"/>
          </a:xfrm>
          <a:prstGeom prst="rect">
            <a:avLst/>
          </a:prstGeom>
          <a:solidFill>
            <a:srgbClr val="DE3B27"/>
          </a:solidFill>
          <a:ln w="12700">
            <a:miter lim="400000"/>
          </a:ln>
        </p:spPr>
        <p:txBody>
          <a:bodyPr lIns="71436" tIns="71436" rIns="71436" bIns="71436" anchor="ctr"/>
          <a:lstStyle/>
          <a:p>
            <a:pPr algn="l" defTabSz="820737">
              <a:defRPr sz="3200">
                <a:solidFill>
                  <a:srgbClr val="000000"/>
                </a:solidFill>
              </a:defRPr>
            </a:pPr>
          </a:p>
        </p:txBody>
      </p:sp>
      <p:sp>
        <p:nvSpPr>
          <p:cNvPr id="154" name="SLIDE TITLE"/>
          <p:cNvSpPr txBox="1"/>
          <p:nvPr>
            <p:ph type="body" sz="quarter" idx="22"/>
          </p:nvPr>
        </p:nvSpPr>
        <p:spPr>
          <a:xfrm>
            <a:off x="1369454" y="1171202"/>
            <a:ext cx="18799292" cy="1362075"/>
          </a:xfrm>
          <a:prstGeom prst="rect">
            <a:avLst/>
          </a:prstGeom>
        </p:spPr>
        <p:txBody>
          <a:bodyPr lIns="71436" tIns="71436" rIns="71436" bIns="71436" anchor="ctr">
            <a:spAutoFit/>
          </a:bodyPr>
          <a:lstStyle>
            <a:lvl1pPr marL="0" indent="0" defTabSz="3427412">
              <a:spcBef>
                <a:spcPts val="6300"/>
              </a:spcBef>
              <a:buSzTx/>
              <a:buNone/>
              <a:defRPr b="1" spc="400" sz="8000">
                <a:solidFill>
                  <a:srgbClr val="414141"/>
                </a:solidFill>
                <a:latin typeface="Helvetica"/>
                <a:ea typeface="Helvetica"/>
                <a:cs typeface="Helvetica"/>
                <a:sym typeface="Helvetica"/>
              </a:defRPr>
            </a:lvl1pPr>
          </a:lstStyle>
          <a:p>
            <a:pPr/>
            <a:r>
              <a:t>SLIDE TITLE</a:t>
            </a: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00"/>
        </a:solidFill>
      </p:bgPr>
    </p:bg>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63" name="Slide Number"/>
          <p:cNvSpPr txBox="1"/>
          <p:nvPr>
            <p:ph type="sldNum" sz="quarter" idx="2"/>
          </p:nvPr>
        </p:nvSpPr>
        <p:spPr>
          <a:xfrm>
            <a:off x="15963900" y="12712702"/>
            <a:ext cx="659031" cy="640775"/>
          </a:xfrm>
          <a:prstGeom prst="rect">
            <a:avLst/>
          </a:prstGeom>
        </p:spPr>
        <p:txBody>
          <a:bodyPr lIns="91439" tIns="91439" rIns="91439" bIns="91439" anchor="t"/>
          <a:lstStyle>
            <a:lvl1pPr algn="l" defTabSz="914400">
              <a:defRPr sz="3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Image">
    <p:bg>
      <p:bgPr>
        <a:solidFill>
          <a:srgbClr val="FBF6ED"/>
        </a:solidFill>
      </p:bgPr>
    </p:bg>
    <p:spTree>
      <p:nvGrpSpPr>
        <p:cNvPr id="1" name=""/>
        <p:cNvGrpSpPr/>
        <p:nvPr/>
      </p:nvGrpSpPr>
      <p:grpSpPr>
        <a:xfrm>
          <a:off x="0" y="0"/>
          <a:ext cx="0" cy="0"/>
          <a:chOff x="0" y="0"/>
          <a:chExt cx="0" cy="0"/>
        </a:xfrm>
      </p:grpSpPr>
      <p:sp>
        <p:nvSpPr>
          <p:cNvPr id="1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BF6ED"/>
        </a:solidFill>
      </p:bgPr>
    </p:bg>
    <p:spTree>
      <p:nvGrpSpPr>
        <p:cNvPr id="1" name=""/>
        <p:cNvGrpSpPr/>
        <p:nvPr/>
      </p:nvGrpSpPr>
      <p:grpSpPr>
        <a:xfrm>
          <a:off x="0" y="0"/>
          <a:ext cx="0" cy="0"/>
          <a:chOff x="0" y="0"/>
          <a:chExt cx="0" cy="0"/>
        </a:xfrm>
      </p:grpSpPr>
      <p:sp>
        <p:nvSpPr>
          <p:cNvPr id="177" name="Body Level One…"/>
          <p:cNvSpPr txBox="1"/>
          <p:nvPr>
            <p:ph type="body" sz="half" idx="1" hasCustomPrompt="1"/>
          </p:nvPr>
        </p:nvSpPr>
        <p:spPr>
          <a:xfrm>
            <a:off x="1460500" y="3865325"/>
            <a:ext cx="10715908" cy="7749151"/>
          </a:xfrm>
          <a:prstGeom prst="rect">
            <a:avLst/>
          </a:prstGeom>
        </p:spPr>
        <p:txBody>
          <a:bodyPr/>
          <a:lstStyle>
            <a:lvl1pPr>
              <a:buClr>
                <a:srgbClr val="DE3B27"/>
              </a:buClr>
              <a:defRPr sz="4400">
                <a:latin typeface="Helvetica"/>
                <a:ea typeface="Helvetica"/>
                <a:cs typeface="Helvetica"/>
                <a:sym typeface="Helvetica"/>
              </a:defRPr>
            </a:lvl1pPr>
            <a:lvl2pPr marL="1168400" indent="-558800">
              <a:buClr>
                <a:srgbClr val="DE3B27"/>
              </a:buClr>
              <a:defRPr sz="4400">
                <a:latin typeface="Helvetica"/>
                <a:ea typeface="Helvetica"/>
                <a:cs typeface="Helvetica"/>
                <a:sym typeface="Helvetica"/>
              </a:defRPr>
            </a:lvl2pPr>
            <a:lvl3pPr marL="1778000" indent="-558800">
              <a:buClr>
                <a:srgbClr val="DE3B27"/>
              </a:buClr>
              <a:defRPr sz="4400">
                <a:latin typeface="Helvetica"/>
                <a:ea typeface="Helvetica"/>
                <a:cs typeface="Helvetica"/>
                <a:sym typeface="Helvetica"/>
              </a:defRPr>
            </a:lvl3pPr>
            <a:lvl4pPr marL="2387600" indent="-558800">
              <a:buClr>
                <a:srgbClr val="DE3B27"/>
              </a:buClr>
              <a:defRPr sz="4400">
                <a:latin typeface="Helvetica"/>
                <a:ea typeface="Helvetica"/>
                <a:cs typeface="Helvetica"/>
                <a:sym typeface="Helvetica"/>
              </a:defRPr>
            </a:lvl4pPr>
            <a:lvl5pPr marL="2997200" indent="-558800">
              <a:buClr>
                <a:srgbClr val="DE3B27"/>
              </a:buClr>
              <a:defRPr sz="4400">
                <a:latin typeface="Helvetica"/>
                <a:ea typeface="Helvetica"/>
                <a:cs typeface="Helvetica"/>
                <a:sym typeface="Helvetica"/>
              </a:defRPr>
            </a:lvl5pPr>
          </a:lstStyle>
          <a:p>
            <a:pPr/>
            <a:r>
              <a:t>Slide bullet text</a:t>
            </a:r>
          </a:p>
          <a:p>
            <a:pPr lvl="1"/>
            <a:r>
              <a:t/>
            </a:r>
          </a:p>
          <a:p>
            <a:pPr lvl="2"/>
            <a:r>
              <a:t/>
            </a:r>
          </a:p>
          <a:p>
            <a:pPr lvl="3"/>
            <a:r>
              <a:t/>
            </a:r>
          </a:p>
          <a:p>
            <a:pPr lvl="4"/>
            <a:r>
              <a:t/>
            </a:r>
          </a:p>
        </p:txBody>
      </p:sp>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3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png"/><Relationship Id="rId6"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1.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 Id="rId3" Type="http://schemas.openxmlformats.org/officeDocument/2006/relationships/image" Target="../media/image4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fuelcycle.com/blog/b2b-community-guide/" TargetMode="External"/><Relationship Id="rId3" Type="http://schemas.openxmlformats.org/officeDocument/2006/relationships/image" Target="../media/image4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https://www.youtube.com/embed/qj4Z-dhZ2Z4?feature=oembed" TargetMode="External"/><Relationship Id="rId3" Type="http://schemas.openxmlformats.org/officeDocument/2006/relationships/image" Target="../media/image6.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jpeg"/><Relationship Id="rId3" Type="http://schemas.openxmlformats.org/officeDocument/2006/relationships/image" Target="../media/image4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5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6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1.png"/><Relationship Id="rId4" Type="http://schemas.openxmlformats.org/officeDocument/2006/relationships/image" Target="../media/image5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chart" Target="../charts/chart1.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chart" Target="../charts/chart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1.png"/><Relationship Id="rId4" Type="http://schemas.openxmlformats.org/officeDocument/2006/relationships/image" Target="../media/image5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7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8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4.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8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8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88.png"/><Relationship Id="rId4" Type="http://schemas.openxmlformats.org/officeDocument/2006/relationships/image" Target="../media/image8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90.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png"/><Relationship Id="rId3" Type="http://schemas.openxmlformats.org/officeDocument/2006/relationships/image" Target="../media/image70.png"/><Relationship Id="rId4" Type="http://schemas.openxmlformats.org/officeDocument/2006/relationships/image" Target="../media/image9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93.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94.png"/><Relationship Id="rId4" Type="http://schemas.openxmlformats.org/officeDocument/2006/relationships/image" Target="../media/image95.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5.tif"/><Relationship Id="rId4" Type="http://schemas.openxmlformats.org/officeDocument/2006/relationships/image" Target="../media/image6.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17.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 Id="rId3" Type="http://schemas.openxmlformats.org/officeDocument/2006/relationships/image" Target="../media/image7.tif"/><Relationship Id="rId4" Type="http://schemas.openxmlformats.org/officeDocument/2006/relationships/image" Target="../media/image8.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 Id="rId3" Type="http://schemas.openxmlformats.org/officeDocument/2006/relationships/image" Target="../media/image118.png"/><Relationship Id="rId4" Type="http://schemas.openxmlformats.org/officeDocument/2006/relationships/image" Target="../media/image10.jpeg"/><Relationship Id="rId5" Type="http://schemas.openxmlformats.org/officeDocument/2006/relationships/image" Target="../media/image119.png"/><Relationship Id="rId6" Type="http://schemas.openxmlformats.org/officeDocument/2006/relationships/image" Target="../media/image120.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1.png"/><Relationship Id="rId3" Type="http://schemas.openxmlformats.org/officeDocument/2006/relationships/image" Target="../media/image122.png"/><Relationship Id="rId4" Type="http://schemas.openxmlformats.org/officeDocument/2006/relationships/image" Target="../media/image123.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124.png"/><Relationship Id="rId4" Type="http://schemas.openxmlformats.org/officeDocument/2006/relationships/image" Target="../media/image12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29.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30.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1.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9.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3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image" Target="../media/image137.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51.png"/><Relationship Id="rId4" Type="http://schemas.openxmlformats.org/officeDocument/2006/relationships/image" Target="../media/image138.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9.png"/><Relationship Id="rId3" Type="http://schemas.openxmlformats.org/officeDocument/2006/relationships/image" Target="../media/image140.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bigelectricsupply.com" TargetMode="Externa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6.png"/><Relationship Id="rId6" Type="http://schemas.openxmlformats.org/officeDocument/2006/relationships/image" Target="../media/image14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145.png"/><Relationship Id="rId4" Type="http://schemas.openxmlformats.org/officeDocument/2006/relationships/image" Target="../media/image10.tif"/></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9.png"/><Relationship Id="rId3" Type="http://schemas.openxmlformats.org/officeDocument/2006/relationships/image" Target="../media/image16.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82827"/>
        </a:solidFill>
      </p:bgPr>
    </p:bg>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alphaModFix amt="0"/>
            <a:extLst/>
          </a:blip>
          <a:stretch>
            <a:fillRect/>
          </a:stretch>
        </p:blipFill>
        <p:spPr>
          <a:xfrm>
            <a:off x="0" y="0"/>
            <a:ext cx="24384000" cy="13716000"/>
          </a:xfrm>
          <a:prstGeom prst="rect">
            <a:avLst/>
          </a:prstGeom>
          <a:ln w="12700">
            <a:miter lim="400000"/>
          </a:ln>
        </p:spPr>
      </p:pic>
      <p:pic>
        <p:nvPicPr>
          <p:cNvPr id="188" name="Image" descr="Image"/>
          <p:cNvPicPr>
            <a:picLocks noChangeAspect="1"/>
          </p:cNvPicPr>
          <p:nvPr/>
        </p:nvPicPr>
        <p:blipFill>
          <a:blip r:embed="rId3">
            <a:alphaModFix amt="0"/>
            <a:extLst/>
          </a:blip>
          <a:stretch>
            <a:fillRect/>
          </a:stretch>
        </p:blipFill>
        <p:spPr>
          <a:xfrm>
            <a:off x="3546369" y="-3739098"/>
            <a:ext cx="5406264" cy="2058353"/>
          </a:xfrm>
          <a:prstGeom prst="rect">
            <a:avLst/>
          </a:prstGeom>
          <a:ln w="12700">
            <a:miter lim="400000"/>
          </a:ln>
        </p:spPr>
      </p:pic>
      <p:pic>
        <p:nvPicPr>
          <p:cNvPr id="189" name="Image" descr="Image"/>
          <p:cNvPicPr>
            <a:picLocks noChangeAspect="1"/>
          </p:cNvPicPr>
          <p:nvPr/>
        </p:nvPicPr>
        <p:blipFill>
          <a:blip r:embed="rId4">
            <a:alphaModFix amt="0"/>
            <a:extLst/>
          </a:blip>
          <a:stretch>
            <a:fillRect/>
          </a:stretch>
        </p:blipFill>
        <p:spPr>
          <a:xfrm>
            <a:off x="-5955313" y="-1077664"/>
            <a:ext cx="5406264" cy="2086103"/>
          </a:xfrm>
          <a:prstGeom prst="rect">
            <a:avLst/>
          </a:prstGeom>
          <a:ln w="12700">
            <a:miter lim="400000"/>
          </a:ln>
        </p:spPr>
      </p:pic>
      <p:pic>
        <p:nvPicPr>
          <p:cNvPr id="190" name="Image" descr="Image"/>
          <p:cNvPicPr>
            <a:picLocks noChangeAspect="1"/>
          </p:cNvPicPr>
          <p:nvPr/>
        </p:nvPicPr>
        <p:blipFill>
          <a:blip r:embed="rId5">
            <a:alphaModFix amt="0"/>
            <a:extLst/>
          </a:blip>
          <a:stretch>
            <a:fillRect/>
          </a:stretch>
        </p:blipFill>
        <p:spPr>
          <a:xfrm>
            <a:off x="-6198376" y="4706421"/>
            <a:ext cx="5406264" cy="2168881"/>
          </a:xfrm>
          <a:prstGeom prst="rect">
            <a:avLst/>
          </a:prstGeom>
          <a:ln w="12700">
            <a:miter lim="400000"/>
          </a:ln>
        </p:spPr>
      </p:pic>
      <p:pic>
        <p:nvPicPr>
          <p:cNvPr id="191" name="Image" descr="Image"/>
          <p:cNvPicPr>
            <a:picLocks noChangeAspect="1"/>
          </p:cNvPicPr>
          <p:nvPr/>
        </p:nvPicPr>
        <p:blipFill>
          <a:blip r:embed="rId6">
            <a:alphaModFix amt="0"/>
            <a:extLst/>
          </a:blip>
          <a:stretch>
            <a:fillRect/>
          </a:stretch>
        </p:blipFill>
        <p:spPr>
          <a:xfrm>
            <a:off x="-6198376" y="11807059"/>
            <a:ext cx="5406264" cy="2083157"/>
          </a:xfrm>
          <a:prstGeom prst="rect">
            <a:avLst/>
          </a:prstGeom>
          <a:ln w="12700">
            <a:miter lim="400000"/>
          </a:ln>
        </p:spPr>
      </p:pic>
      <p:pic>
        <p:nvPicPr>
          <p:cNvPr id="192" name="Image" descr="Image"/>
          <p:cNvPicPr>
            <a:picLocks noChangeAspect="1"/>
          </p:cNvPicPr>
          <p:nvPr/>
        </p:nvPicPr>
        <p:blipFill>
          <a:blip r:embed="rId7">
            <a:alphaModFix amt="0"/>
            <a:extLst/>
          </a:blip>
          <a:stretch>
            <a:fillRect/>
          </a:stretch>
        </p:blipFill>
        <p:spPr>
          <a:xfrm>
            <a:off x="-918275" y="14902476"/>
            <a:ext cx="5406264" cy="2032839"/>
          </a:xfrm>
          <a:prstGeom prst="rect">
            <a:avLst/>
          </a:prstGeom>
          <a:ln w="12700">
            <a:miter lim="400000"/>
          </a:ln>
        </p:spPr>
      </p:pic>
      <p:pic>
        <p:nvPicPr>
          <p:cNvPr id="193" name="Image" descr="Image"/>
          <p:cNvPicPr>
            <a:picLocks noChangeAspect="1"/>
          </p:cNvPicPr>
          <p:nvPr/>
        </p:nvPicPr>
        <p:blipFill>
          <a:blip r:embed="rId8">
            <a:alphaModFix amt="0"/>
            <a:extLst/>
          </a:blip>
          <a:stretch>
            <a:fillRect/>
          </a:stretch>
        </p:blipFill>
        <p:spPr>
          <a:xfrm>
            <a:off x="1912978" y="18379616"/>
            <a:ext cx="5406264" cy="2155584"/>
          </a:xfrm>
          <a:prstGeom prst="rect">
            <a:avLst/>
          </a:prstGeom>
          <a:ln w="12700">
            <a:miter lim="400000"/>
          </a:ln>
        </p:spPr>
      </p:pic>
      <p:pic>
        <p:nvPicPr>
          <p:cNvPr id="194" name="Image" descr="Image"/>
          <p:cNvPicPr>
            <a:picLocks noChangeAspect="1"/>
          </p:cNvPicPr>
          <p:nvPr/>
        </p:nvPicPr>
        <p:blipFill>
          <a:blip r:embed="rId9">
            <a:alphaModFix amt="0"/>
            <a:extLst/>
          </a:blip>
          <a:stretch>
            <a:fillRect/>
          </a:stretch>
        </p:blipFill>
        <p:spPr>
          <a:xfrm>
            <a:off x="18566010" y="-3739028"/>
            <a:ext cx="5406264" cy="2145208"/>
          </a:xfrm>
          <a:prstGeom prst="rect">
            <a:avLst/>
          </a:prstGeom>
          <a:ln w="12700">
            <a:miter lim="400000"/>
          </a:ln>
        </p:spPr>
      </p:pic>
      <p:pic>
        <p:nvPicPr>
          <p:cNvPr id="195" name="Image" descr="Image"/>
          <p:cNvPicPr>
            <a:picLocks noChangeAspect="1"/>
          </p:cNvPicPr>
          <p:nvPr/>
        </p:nvPicPr>
        <p:blipFill>
          <a:blip r:embed="rId10">
            <a:alphaModFix amt="0"/>
            <a:extLst/>
          </a:blip>
          <a:stretch>
            <a:fillRect/>
          </a:stretch>
        </p:blipFill>
        <p:spPr>
          <a:xfrm>
            <a:off x="24933048" y="-1121231"/>
            <a:ext cx="5406264" cy="2173237"/>
          </a:xfrm>
          <a:prstGeom prst="rect">
            <a:avLst/>
          </a:prstGeom>
          <a:ln w="12700">
            <a:miter lim="400000"/>
          </a:ln>
        </p:spPr>
      </p:pic>
      <p:pic>
        <p:nvPicPr>
          <p:cNvPr id="196" name="Image" descr="Image"/>
          <p:cNvPicPr>
            <a:picLocks noChangeAspect="1"/>
          </p:cNvPicPr>
          <p:nvPr/>
        </p:nvPicPr>
        <p:blipFill>
          <a:blip r:embed="rId11">
            <a:alphaModFix amt="0"/>
            <a:extLst/>
          </a:blip>
          <a:stretch>
            <a:fillRect/>
          </a:stretch>
        </p:blipFill>
        <p:spPr>
          <a:xfrm>
            <a:off x="25176112" y="4709450"/>
            <a:ext cx="5406264" cy="2099323"/>
          </a:xfrm>
          <a:prstGeom prst="rect">
            <a:avLst/>
          </a:prstGeom>
          <a:ln w="12700">
            <a:miter lim="400000"/>
          </a:ln>
        </p:spPr>
      </p:pic>
      <p:pic>
        <p:nvPicPr>
          <p:cNvPr id="197" name="Image" descr="Image"/>
          <p:cNvPicPr>
            <a:picLocks noChangeAspect="1"/>
          </p:cNvPicPr>
          <p:nvPr/>
        </p:nvPicPr>
        <p:blipFill>
          <a:blip r:embed="rId12">
            <a:alphaModFix amt="0"/>
            <a:extLst/>
          </a:blip>
          <a:stretch>
            <a:fillRect/>
          </a:stretch>
        </p:blipFill>
        <p:spPr>
          <a:xfrm>
            <a:off x="25465124" y="11804183"/>
            <a:ext cx="5406264" cy="2088910"/>
          </a:xfrm>
          <a:prstGeom prst="rect">
            <a:avLst/>
          </a:prstGeom>
          <a:ln w="12700">
            <a:miter lim="400000"/>
          </a:ln>
        </p:spPr>
      </p:pic>
      <p:pic>
        <p:nvPicPr>
          <p:cNvPr id="198" name="Image" descr="Image"/>
          <p:cNvPicPr>
            <a:picLocks noChangeAspect="1"/>
          </p:cNvPicPr>
          <p:nvPr/>
        </p:nvPicPr>
        <p:blipFill>
          <a:blip r:embed="rId13">
            <a:alphaModFix amt="0"/>
            <a:extLst/>
          </a:blip>
          <a:stretch>
            <a:fillRect/>
          </a:stretch>
        </p:blipFill>
        <p:spPr>
          <a:xfrm>
            <a:off x="19808398" y="14891751"/>
            <a:ext cx="5406264" cy="2054290"/>
          </a:xfrm>
          <a:prstGeom prst="rect">
            <a:avLst/>
          </a:prstGeom>
          <a:ln w="12700">
            <a:miter lim="400000"/>
          </a:ln>
        </p:spPr>
      </p:pic>
      <p:pic>
        <p:nvPicPr>
          <p:cNvPr id="199" name="Image" descr="Image"/>
          <p:cNvPicPr>
            <a:picLocks noChangeAspect="1"/>
          </p:cNvPicPr>
          <p:nvPr/>
        </p:nvPicPr>
        <p:blipFill>
          <a:blip r:embed="rId14">
            <a:alphaModFix amt="0"/>
            <a:extLst/>
          </a:blip>
          <a:stretch>
            <a:fillRect/>
          </a:stretch>
        </p:blipFill>
        <p:spPr>
          <a:xfrm>
            <a:off x="19808398" y="17751652"/>
            <a:ext cx="5406264" cy="2074712"/>
          </a:xfrm>
          <a:prstGeom prst="rect">
            <a:avLst/>
          </a:prstGeom>
          <a:ln w="12700">
            <a:miter lim="400000"/>
          </a:ln>
        </p:spPr>
      </p:pic>
      <p:pic>
        <p:nvPicPr>
          <p:cNvPr id="200" name="Image" descr="Image"/>
          <p:cNvPicPr>
            <a:picLocks noChangeAspect="1"/>
          </p:cNvPicPr>
          <p:nvPr/>
        </p:nvPicPr>
        <p:blipFill>
          <a:blip r:embed="rId15">
            <a:alphaModFix amt="35000"/>
            <a:extLst/>
          </a:blip>
          <a:stretch>
            <a:fillRect/>
          </a:stretch>
        </p:blipFill>
        <p:spPr>
          <a:xfrm>
            <a:off x="7634194" y="578751"/>
            <a:ext cx="16231940" cy="12558498"/>
          </a:xfrm>
          <a:prstGeom prst="rect">
            <a:avLst/>
          </a:prstGeom>
          <a:ln w="12700">
            <a:miter lim="400000"/>
          </a:ln>
        </p:spPr>
      </p:pic>
      <p:pic>
        <p:nvPicPr>
          <p:cNvPr id="201" name="Image" descr="Image"/>
          <p:cNvPicPr>
            <a:picLocks noChangeAspect="1"/>
          </p:cNvPicPr>
          <p:nvPr/>
        </p:nvPicPr>
        <p:blipFill>
          <a:blip r:embed="rId16">
            <a:extLst/>
          </a:blip>
          <a:stretch>
            <a:fillRect/>
          </a:stretch>
        </p:blipFill>
        <p:spPr>
          <a:xfrm>
            <a:off x="2630634" y="6222684"/>
            <a:ext cx="5138926" cy="127063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4A34"/>
        </a:solidFill>
      </p:bgPr>
    </p:bg>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00" name="Image" descr="Image"/>
          <p:cNvPicPr>
            <a:picLocks noChangeAspect="1"/>
          </p:cNvPicPr>
          <p:nvPr/>
        </p:nvPicPr>
        <p:blipFill>
          <a:blip r:embed="rId3">
            <a:extLst/>
          </a:blip>
          <a:stretch>
            <a:fillRect/>
          </a:stretch>
        </p:blipFill>
        <p:spPr>
          <a:xfrm>
            <a:off x="945640" y="10873282"/>
            <a:ext cx="2924125" cy="4093808"/>
          </a:xfrm>
          <a:prstGeom prst="rect">
            <a:avLst/>
          </a:prstGeom>
          <a:ln w="12700">
            <a:miter lim="400000"/>
          </a:ln>
        </p:spPr>
      </p:pic>
      <p:pic>
        <p:nvPicPr>
          <p:cNvPr id="301"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302" name="Definitions…"/>
          <p:cNvSpPr txBox="1"/>
          <p:nvPr/>
        </p:nvSpPr>
        <p:spPr>
          <a:xfrm>
            <a:off x="18408253" y="4126280"/>
            <a:ext cx="5560590" cy="571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KPIs:</a:t>
            </a:r>
            <a:r>
              <a:t> Key Performance Indicators.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Brand Platform:</a:t>
            </a:r>
            <a:r>
              <a:t> A document designed to compile all the elements that make up the DNA of your brand, both visually and ideologically. It is a strategic foundation for thinking and designing a cohesive brand identity</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300"/>
                                        </p:tgtEl>
                                        <p:attrNameLst>
                                          <p:attrName>style.visibility</p:attrName>
                                        </p:attrNameLst>
                                      </p:cBhvr>
                                      <p:to>
                                        <p:strVal val="visible"/>
                                      </p:to>
                                    </p:set>
                                    <p:anim calcmode="lin" valueType="num">
                                      <p:cBhvr>
                                        <p:cTn id="7" dur="1000" fill="hold"/>
                                        <p:tgtEl>
                                          <p:spTgt spid="300"/>
                                        </p:tgtEl>
                                        <p:attrNameLst>
                                          <p:attrName>ppt_x</p:attrName>
                                        </p:attrNameLst>
                                      </p:cBhvr>
                                      <p:tavLst>
                                        <p:tav tm="0">
                                          <p:val>
                                            <p:strVal val="#ppt_x"/>
                                          </p:val>
                                        </p:tav>
                                        <p:tav tm="100000">
                                          <p:val>
                                            <p:strVal val="#ppt_x"/>
                                          </p:val>
                                        </p:tav>
                                      </p:tavLst>
                                    </p:anim>
                                    <p:anim calcmode="lin" valueType="num">
                                      <p:cBhvr>
                                        <p:cTn id="8" dur="1000" fill="hold"/>
                                        <p:tgtEl>
                                          <p:spTgt spid="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300"/>
                                        </p:tgtEl>
                                        <p:attrNameLst>
                                          <p:attrName>ppt_x</p:attrName>
                                        </p:attrNameLst>
                                      </p:cBhvr>
                                      <p:tavLst>
                                        <p:tav tm="0">
                                          <p:val>
                                            <p:strVal val="ppt_x"/>
                                          </p:val>
                                        </p:tav>
                                        <p:tav tm="100000">
                                          <p:val>
                                            <p:strVal val="ppt_x"/>
                                          </p:val>
                                        </p:tav>
                                      </p:tavLst>
                                    </p:anim>
                                    <p:anim calcmode="lin" valueType="num">
                                      <p:cBhvr>
                                        <p:cTn id="13" dur="1000" fill="hold"/>
                                        <p:tgtEl>
                                          <p:spTgt spid="300"/>
                                        </p:tgtEl>
                                        <p:attrNameLst>
                                          <p:attrName>ppt_y</p:attrName>
                                        </p:attrNameLst>
                                      </p:cBhvr>
                                      <p:tavLst>
                                        <p:tav tm="0">
                                          <p:val>
                                            <p:strVal val="ppt_y"/>
                                          </p:val>
                                        </p:tav>
                                        <p:tav tm="100000">
                                          <p:val>
                                            <p:strVal val="1+ppt_h/2"/>
                                          </p:val>
                                        </p:tav>
                                      </p:tavLst>
                                    </p:anim>
                                    <p:set>
                                      <p:cBhvr>
                                        <p:cTn id="14" fill="hold">
                                          <p:stCondLst>
                                            <p:cond delay="999"/>
                                          </p:stCondLst>
                                        </p:cTn>
                                        <p:tgtEl>
                                          <p:spTgt spid="3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P build="whole" bldLvl="1" animBg="1" rev="0" advAuto="0" spid="300"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04"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05"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306" name="BRAND PLATFORM example"/>
          <p:cNvSpPr txBox="1"/>
          <p:nvPr/>
        </p:nvSpPr>
        <p:spPr>
          <a:xfrm>
            <a:off x="2305325" y="1172894"/>
            <a:ext cx="1527449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5E8692"/>
                </a:solidFill>
                <a:latin typeface="Helvetica"/>
                <a:ea typeface="Helvetica"/>
                <a:cs typeface="Helvetica"/>
                <a:sym typeface="Helvetica"/>
              </a:defRPr>
            </a:lvl1pPr>
          </a:lstStyle>
          <a:p>
            <a:pPr/>
            <a:r>
              <a:t>BRAND PLATFORM example</a:t>
            </a:r>
          </a:p>
        </p:txBody>
      </p:sp>
      <p:pic>
        <p:nvPicPr>
          <p:cNvPr id="307" name="Screenshot 2023-04-26 at 11.39.00 AM.png" descr="Screenshot 2023-04-26 at 11.39.00 AM.png"/>
          <p:cNvPicPr>
            <a:picLocks noChangeAspect="1"/>
          </p:cNvPicPr>
          <p:nvPr/>
        </p:nvPicPr>
        <p:blipFill>
          <a:blip r:embed="rId3">
            <a:extLst/>
          </a:blip>
          <a:stretch>
            <a:fillRect/>
          </a:stretch>
        </p:blipFill>
        <p:spPr>
          <a:xfrm>
            <a:off x="1308842" y="2513419"/>
            <a:ext cx="18597246" cy="104442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Rectangle"/>
          <p:cNvSpPr/>
          <p:nvPr/>
        </p:nvSpPr>
        <p:spPr>
          <a:xfrm>
            <a:off x="-438351" y="3679027"/>
            <a:ext cx="25048528" cy="1012195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10" name="Annual marketing planning"/>
          <p:cNvSpPr txBox="1"/>
          <p:nvPr/>
        </p:nvSpPr>
        <p:spPr>
          <a:xfrm>
            <a:off x="1043516" y="1023030"/>
            <a:ext cx="16916004"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Annual marketing planning</a:t>
            </a:r>
          </a:p>
        </p:txBody>
      </p:sp>
      <p:pic>
        <p:nvPicPr>
          <p:cNvPr id="311" name="Screenshot 2023-04-27 at 12.59.05 PM.png" descr="Screenshot 2023-04-27 at 12.59.05 PM.png"/>
          <p:cNvPicPr>
            <a:picLocks noChangeAspect="1"/>
          </p:cNvPicPr>
          <p:nvPr/>
        </p:nvPicPr>
        <p:blipFill>
          <a:blip r:embed="rId2">
            <a:extLst/>
          </a:blip>
          <a:stretch>
            <a:fillRect/>
          </a:stretch>
        </p:blipFill>
        <p:spPr>
          <a:xfrm>
            <a:off x="1017862" y="3829156"/>
            <a:ext cx="22136101" cy="94234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Screenshot 2023-04-27 at 1.01.51 PM.png" descr="Screenshot 2023-04-27 at 1.01.51 PM.png"/>
          <p:cNvPicPr>
            <a:picLocks noChangeAspect="1"/>
          </p:cNvPicPr>
          <p:nvPr/>
        </p:nvPicPr>
        <p:blipFill>
          <a:blip r:embed="rId2">
            <a:extLst/>
          </a:blip>
          <a:stretch>
            <a:fillRect/>
          </a:stretch>
        </p:blipFill>
        <p:spPr>
          <a:xfrm>
            <a:off x="-9944" y="39605"/>
            <a:ext cx="24403888" cy="1373895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rcRect l="0" t="0" r="15975" b="0"/>
          <a:stretch>
            <a:fillRect/>
          </a:stretch>
        </p:blipFill>
        <p:spPr>
          <a:xfrm>
            <a:off x="2715938" y="4548762"/>
            <a:ext cx="16164115" cy="6811788"/>
          </a:xfrm>
          <a:prstGeom prst="rect">
            <a:avLst/>
          </a:prstGeom>
          <a:ln w="12700">
            <a:miter lim="400000"/>
          </a:ln>
        </p:spPr>
      </p:pic>
      <p:sp>
        <p:nvSpPr>
          <p:cNvPr id="316" name="Rectangle"/>
          <p:cNvSpPr/>
          <p:nvPr/>
        </p:nvSpPr>
        <p:spPr>
          <a:xfrm>
            <a:off x="0" y="700313"/>
            <a:ext cx="20694826" cy="2071680"/>
          </a:xfrm>
          <a:prstGeom prst="rect">
            <a:avLst/>
          </a:prstGeom>
          <a:solidFill>
            <a:srgbClr val="414141"/>
          </a:solidFill>
          <a:ln w="12700">
            <a:miter lim="400000"/>
          </a:ln>
        </p:spPr>
        <p:txBody>
          <a:bodyPr lIns="71436" tIns="71436" rIns="71436" bIns="71436" anchor="ctr"/>
          <a:lstStyle/>
          <a:p>
            <a:pPr algn="l" defTabSz="820737">
              <a:defRPr sz="3200">
                <a:solidFill>
                  <a:srgbClr val="000000"/>
                </a:solidFill>
              </a:defRPr>
            </a:pPr>
          </a:p>
        </p:txBody>
      </p:sp>
      <p:sp>
        <p:nvSpPr>
          <p:cNvPr id="317" name="CUSTOMER JOURNEY MAPPING"/>
          <p:cNvSpPr txBox="1"/>
          <p:nvPr/>
        </p:nvSpPr>
        <p:spPr>
          <a:xfrm>
            <a:off x="734454" y="1156715"/>
            <a:ext cx="19944033" cy="13620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lgn="l" defTabSz="3427412">
              <a:lnSpc>
                <a:spcPct val="90000"/>
              </a:lnSpc>
              <a:spcBef>
                <a:spcPts val="6300"/>
              </a:spcBef>
              <a:defRPr b="1" spc="400" sz="8000">
                <a:solidFill>
                  <a:srgbClr val="FBF6ED"/>
                </a:solidFill>
                <a:latin typeface="Helvetica"/>
                <a:ea typeface="Helvetica"/>
                <a:cs typeface="Helvetica"/>
                <a:sym typeface="Helvetica"/>
              </a:defRPr>
            </a:lvl1pPr>
          </a:lstStyle>
          <a:p>
            <a:pPr/>
            <a:r>
              <a:t>CUSTOMER JOURNEY MAPPING</a:t>
            </a:r>
          </a:p>
        </p:txBody>
      </p:sp>
      <p:sp>
        <p:nvSpPr>
          <p:cNvPr id="318" name="In-Market |…"/>
          <p:cNvSpPr txBox="1"/>
          <p:nvPr/>
        </p:nvSpPr>
        <p:spPr>
          <a:xfrm>
            <a:off x="711874" y="10321113"/>
            <a:ext cx="174039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Helvetica"/>
                <a:ea typeface="Helvetica"/>
                <a:cs typeface="Helvetica"/>
                <a:sym typeface="Helvetica"/>
              </a:defRPr>
            </a:pPr>
            <a:r>
              <a:t>In-Market | </a:t>
            </a:r>
          </a:p>
          <a:p>
            <a:pPr>
              <a:defRPr b="1">
                <a:latin typeface="Helvetica"/>
                <a:ea typeface="Helvetica"/>
                <a:cs typeface="Helvetica"/>
                <a:sym typeface="Helvetica"/>
              </a:defRPr>
            </a:pPr>
            <a:r>
              <a:t>Life Events</a:t>
            </a:r>
          </a:p>
        </p:txBody>
      </p:sp>
      <p:sp>
        <p:nvSpPr>
          <p:cNvPr id="319" name="Research"/>
          <p:cNvSpPr txBox="1"/>
          <p:nvPr/>
        </p:nvSpPr>
        <p:spPr>
          <a:xfrm>
            <a:off x="2352555" y="6598020"/>
            <a:ext cx="14867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Research</a:t>
            </a:r>
          </a:p>
        </p:txBody>
      </p:sp>
      <p:sp>
        <p:nvSpPr>
          <p:cNvPr id="320" name="Circle"/>
          <p:cNvSpPr/>
          <p:nvPr/>
        </p:nvSpPr>
        <p:spPr>
          <a:xfrm>
            <a:off x="3267000" y="7786978"/>
            <a:ext cx="318519" cy="318519"/>
          </a:xfrm>
          <a:prstGeom prst="ellipse">
            <a:avLst/>
          </a:prstGeom>
          <a:solidFill>
            <a:srgbClr val="8A011C"/>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21" name="Social Ads"/>
          <p:cNvSpPr txBox="1"/>
          <p:nvPr/>
        </p:nvSpPr>
        <p:spPr>
          <a:xfrm>
            <a:off x="3651594" y="7513395"/>
            <a:ext cx="1957892" cy="5100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500">
                <a:solidFill>
                  <a:srgbClr val="000000"/>
                </a:solidFill>
                <a:latin typeface="Helvetica"/>
                <a:ea typeface="Helvetica"/>
                <a:cs typeface="Helvetica"/>
                <a:sym typeface="Helvetica"/>
              </a:defRPr>
            </a:lvl1pPr>
          </a:lstStyle>
          <a:p>
            <a:pPr/>
            <a:r>
              <a:t>Social Ads</a:t>
            </a:r>
          </a:p>
        </p:txBody>
      </p:sp>
      <p:pic>
        <p:nvPicPr>
          <p:cNvPr id="322" name="Image" descr="Image"/>
          <p:cNvPicPr>
            <a:picLocks noChangeAspect="0"/>
          </p:cNvPicPr>
          <p:nvPr/>
        </p:nvPicPr>
        <p:blipFill>
          <a:blip r:embed="rId3">
            <a:extLst/>
          </a:blip>
          <a:stretch>
            <a:fillRect/>
          </a:stretch>
        </p:blipFill>
        <p:spPr>
          <a:xfrm>
            <a:off x="13045876" y="7236007"/>
            <a:ext cx="6124999" cy="1130301"/>
          </a:xfrm>
          <a:prstGeom prst="rect">
            <a:avLst/>
          </a:prstGeom>
          <a:ln w="12700">
            <a:miter lim="400000"/>
          </a:ln>
        </p:spPr>
      </p:pic>
      <p:sp>
        <p:nvSpPr>
          <p:cNvPr id="323" name="LOYALTY"/>
          <p:cNvSpPr txBox="1"/>
          <p:nvPr/>
        </p:nvSpPr>
        <p:spPr>
          <a:xfrm>
            <a:off x="14541538" y="7433452"/>
            <a:ext cx="3447641" cy="825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b="1" spc="140" sz="3500">
                <a:solidFill>
                  <a:srgbClr val="FFFFFF"/>
                </a:solidFill>
                <a:latin typeface="Helvetica"/>
                <a:ea typeface="Helvetica"/>
                <a:cs typeface="Helvetica"/>
                <a:sym typeface="Helvetica"/>
              </a:defRPr>
            </a:lvl1pPr>
          </a:lstStyle>
          <a:p>
            <a:pPr/>
            <a:r>
              <a:t>LOYALTY</a:t>
            </a:r>
          </a:p>
        </p:txBody>
      </p:sp>
      <p:pic>
        <p:nvPicPr>
          <p:cNvPr id="324" name="Image" descr="Image"/>
          <p:cNvPicPr>
            <a:picLocks noChangeAspect="0"/>
          </p:cNvPicPr>
          <p:nvPr/>
        </p:nvPicPr>
        <p:blipFill>
          <a:blip r:embed="rId4">
            <a:extLst/>
          </a:blip>
          <a:stretch>
            <a:fillRect/>
          </a:stretch>
        </p:blipFill>
        <p:spPr>
          <a:xfrm>
            <a:off x="9646653" y="7231976"/>
            <a:ext cx="4122088" cy="1130301"/>
          </a:xfrm>
          <a:prstGeom prst="rect">
            <a:avLst/>
          </a:prstGeom>
          <a:ln w="12700">
            <a:miter lim="400000"/>
          </a:ln>
        </p:spPr>
      </p:pic>
      <p:sp>
        <p:nvSpPr>
          <p:cNvPr id="325" name="PURCHASE"/>
          <p:cNvSpPr txBox="1"/>
          <p:nvPr/>
        </p:nvSpPr>
        <p:spPr>
          <a:xfrm>
            <a:off x="9938558" y="7377851"/>
            <a:ext cx="3388411" cy="825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b="1" spc="140" sz="3500">
                <a:solidFill>
                  <a:srgbClr val="FFFFFF"/>
                </a:solidFill>
                <a:latin typeface="Helvetica"/>
                <a:ea typeface="Helvetica"/>
                <a:cs typeface="Helvetica"/>
                <a:sym typeface="Helvetica"/>
              </a:defRPr>
            </a:lvl1pPr>
          </a:lstStyle>
          <a:p>
            <a:pPr/>
            <a:r>
              <a:t>PURCHASE</a:t>
            </a:r>
          </a:p>
        </p:txBody>
      </p:sp>
      <p:pic>
        <p:nvPicPr>
          <p:cNvPr id="326" name="Image" descr="Image"/>
          <p:cNvPicPr>
            <a:picLocks noChangeAspect="0"/>
          </p:cNvPicPr>
          <p:nvPr/>
        </p:nvPicPr>
        <p:blipFill>
          <a:blip r:embed="rId3">
            <a:extLst/>
          </a:blip>
          <a:stretch>
            <a:fillRect/>
          </a:stretch>
        </p:blipFill>
        <p:spPr>
          <a:xfrm>
            <a:off x="5204124" y="7225626"/>
            <a:ext cx="4991101" cy="1130301"/>
          </a:xfrm>
          <a:prstGeom prst="rect">
            <a:avLst/>
          </a:prstGeom>
          <a:ln w="12700">
            <a:miter lim="400000"/>
          </a:ln>
        </p:spPr>
      </p:pic>
      <p:sp>
        <p:nvSpPr>
          <p:cNvPr id="327" name="CONSIDERATION"/>
          <p:cNvSpPr txBox="1"/>
          <p:nvPr/>
        </p:nvSpPr>
        <p:spPr>
          <a:xfrm>
            <a:off x="5236333" y="7377851"/>
            <a:ext cx="4940024" cy="825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b="1" spc="140" sz="3500">
                <a:solidFill>
                  <a:srgbClr val="FFFFFF"/>
                </a:solidFill>
                <a:latin typeface="Helvetica"/>
                <a:ea typeface="Helvetica"/>
                <a:cs typeface="Helvetica"/>
                <a:sym typeface="Helvetica"/>
              </a:defRPr>
            </a:lvl1pPr>
          </a:lstStyle>
          <a:p>
            <a:pPr/>
            <a:r>
              <a:t>CONSIDERATION</a:t>
            </a:r>
          </a:p>
        </p:txBody>
      </p:sp>
      <p:pic>
        <p:nvPicPr>
          <p:cNvPr id="328" name="Image" descr="Image"/>
          <p:cNvPicPr>
            <a:picLocks noChangeAspect="0"/>
          </p:cNvPicPr>
          <p:nvPr/>
        </p:nvPicPr>
        <p:blipFill>
          <a:blip r:embed="rId4">
            <a:extLst/>
          </a:blip>
          <a:stretch>
            <a:fillRect/>
          </a:stretch>
        </p:blipFill>
        <p:spPr>
          <a:xfrm>
            <a:off x="1069826" y="7225626"/>
            <a:ext cx="4622800" cy="1130301"/>
          </a:xfrm>
          <a:prstGeom prst="rect">
            <a:avLst/>
          </a:prstGeom>
          <a:ln w="12700">
            <a:miter lim="400000"/>
          </a:ln>
        </p:spPr>
      </p:pic>
      <p:sp>
        <p:nvSpPr>
          <p:cNvPr id="329" name="AWARENESS"/>
          <p:cNvSpPr txBox="1"/>
          <p:nvPr/>
        </p:nvSpPr>
        <p:spPr>
          <a:xfrm>
            <a:off x="1048415" y="7384201"/>
            <a:ext cx="3826221" cy="825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b="1" spc="140" sz="3500">
                <a:solidFill>
                  <a:srgbClr val="FFFFFF"/>
                </a:solidFill>
                <a:latin typeface="Helvetica"/>
                <a:ea typeface="Helvetica"/>
                <a:cs typeface="Helvetica"/>
                <a:sym typeface="Helvetica"/>
              </a:defRPr>
            </a:lvl1pPr>
          </a:lstStyle>
          <a:p>
            <a:pPr/>
            <a:r>
              <a:t>AWARENESS</a:t>
            </a:r>
          </a:p>
        </p:txBody>
      </p:sp>
      <p:sp>
        <p:nvSpPr>
          <p:cNvPr id="330" name="Social Ads"/>
          <p:cNvSpPr txBox="1"/>
          <p:nvPr/>
        </p:nvSpPr>
        <p:spPr>
          <a:xfrm>
            <a:off x="3668865" y="8143500"/>
            <a:ext cx="1537693"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Social Ads</a:t>
            </a:r>
          </a:p>
        </p:txBody>
      </p:sp>
      <p:sp>
        <p:nvSpPr>
          <p:cNvPr id="331" name="Display Ads"/>
          <p:cNvSpPr txBox="1"/>
          <p:nvPr/>
        </p:nvSpPr>
        <p:spPr>
          <a:xfrm>
            <a:off x="3495502" y="8728740"/>
            <a:ext cx="1706910"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Display Ads</a:t>
            </a:r>
          </a:p>
        </p:txBody>
      </p:sp>
      <p:sp>
        <p:nvSpPr>
          <p:cNvPr id="332" name="Circle"/>
          <p:cNvSpPr/>
          <p:nvPr/>
        </p:nvSpPr>
        <p:spPr>
          <a:xfrm>
            <a:off x="3038122" y="9165407"/>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33" name="Circle"/>
          <p:cNvSpPr/>
          <p:nvPr/>
        </p:nvSpPr>
        <p:spPr>
          <a:xfrm>
            <a:off x="3217649" y="8606828"/>
            <a:ext cx="317834"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34" name="Circle"/>
          <p:cNvSpPr/>
          <p:nvPr/>
        </p:nvSpPr>
        <p:spPr>
          <a:xfrm>
            <a:off x="2553905" y="10487160"/>
            <a:ext cx="343233" cy="339125"/>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35" name="Circle"/>
          <p:cNvSpPr/>
          <p:nvPr/>
        </p:nvSpPr>
        <p:spPr>
          <a:xfrm>
            <a:off x="4008177" y="6693950"/>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36" name="Online Search"/>
          <p:cNvSpPr txBox="1"/>
          <p:nvPr/>
        </p:nvSpPr>
        <p:spPr>
          <a:xfrm>
            <a:off x="2110642" y="5401116"/>
            <a:ext cx="2045793"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Online Search</a:t>
            </a:r>
          </a:p>
        </p:txBody>
      </p:sp>
      <p:sp>
        <p:nvSpPr>
          <p:cNvPr id="337" name="Travel |  Vacation Rentals"/>
          <p:cNvSpPr txBox="1"/>
          <p:nvPr/>
        </p:nvSpPr>
        <p:spPr>
          <a:xfrm>
            <a:off x="384006" y="8868440"/>
            <a:ext cx="2396133"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Travel | </a:t>
            </a:r>
            <a:br/>
            <a:r>
              <a:t>Vacation Rentals</a:t>
            </a:r>
          </a:p>
        </p:txBody>
      </p:sp>
      <p:sp>
        <p:nvSpPr>
          <p:cNvPr id="338" name="Circle"/>
          <p:cNvSpPr/>
          <p:nvPr/>
        </p:nvSpPr>
        <p:spPr>
          <a:xfrm>
            <a:off x="2835488" y="9730803"/>
            <a:ext cx="317833"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39" name="Circle"/>
          <p:cNvSpPr/>
          <p:nvPr/>
        </p:nvSpPr>
        <p:spPr>
          <a:xfrm>
            <a:off x="4354574" y="5925288"/>
            <a:ext cx="317834"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40" name="Consumption of area  specific content"/>
          <p:cNvSpPr txBox="1"/>
          <p:nvPr/>
        </p:nvSpPr>
        <p:spPr>
          <a:xfrm>
            <a:off x="1912008" y="4356308"/>
            <a:ext cx="3028504"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Consumption of area </a:t>
            </a:r>
            <a:br/>
            <a:r>
              <a:t>specific content</a:t>
            </a:r>
          </a:p>
        </p:txBody>
      </p:sp>
      <p:sp>
        <p:nvSpPr>
          <p:cNvPr id="341" name="Circle"/>
          <p:cNvSpPr/>
          <p:nvPr/>
        </p:nvSpPr>
        <p:spPr>
          <a:xfrm>
            <a:off x="4759206" y="5193176"/>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42" name="Heavily considering a purchase; Discussion with Friends, Family &amp; Colleagues"/>
          <p:cNvSpPr txBox="1"/>
          <p:nvPr/>
        </p:nvSpPr>
        <p:spPr>
          <a:xfrm>
            <a:off x="9002767" y="10279260"/>
            <a:ext cx="4121945"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Heavily considering a purchase; Discussion with Friends, Family &amp; Colleagues </a:t>
            </a:r>
          </a:p>
        </p:txBody>
      </p:sp>
      <p:sp>
        <p:nvSpPr>
          <p:cNvPr id="343" name="Circle"/>
          <p:cNvSpPr/>
          <p:nvPr/>
        </p:nvSpPr>
        <p:spPr>
          <a:xfrm>
            <a:off x="5673186" y="4452227"/>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44" name="Visit Website &amp; Completes  Interest Form"/>
          <p:cNvSpPr txBox="1"/>
          <p:nvPr/>
        </p:nvSpPr>
        <p:spPr>
          <a:xfrm>
            <a:off x="3942431" y="3639099"/>
            <a:ext cx="3779343"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a:ea typeface="Helvetica"/>
                <a:cs typeface="Helvetica"/>
                <a:sym typeface="Helvetica"/>
              </a:defRPr>
            </a:pPr>
            <a:r>
              <a:t>Visit Website &amp; Completes </a:t>
            </a:r>
            <a:br/>
            <a:r>
              <a:t>Interest Form</a:t>
            </a:r>
          </a:p>
        </p:txBody>
      </p:sp>
      <p:sp>
        <p:nvSpPr>
          <p:cNvPr id="345" name="Circle"/>
          <p:cNvSpPr/>
          <p:nvPr/>
        </p:nvSpPr>
        <p:spPr>
          <a:xfrm>
            <a:off x="6572475" y="5248781"/>
            <a:ext cx="317833"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46" name="In-person experience with Padre Canyon"/>
          <p:cNvSpPr txBox="1"/>
          <p:nvPr/>
        </p:nvSpPr>
        <p:spPr>
          <a:xfrm>
            <a:off x="6421445" y="10463410"/>
            <a:ext cx="2556460"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Helvetica"/>
                <a:ea typeface="Helvetica"/>
                <a:cs typeface="Helvetica"/>
                <a:sym typeface="Helvetica"/>
              </a:defRPr>
            </a:lvl1pPr>
          </a:lstStyle>
          <a:p>
            <a:pPr/>
            <a:r>
              <a:t>In-person experience with Padre Canyon</a:t>
            </a:r>
          </a:p>
        </p:txBody>
      </p:sp>
      <p:sp>
        <p:nvSpPr>
          <p:cNvPr id="347" name="Circle"/>
          <p:cNvSpPr/>
          <p:nvPr/>
        </p:nvSpPr>
        <p:spPr>
          <a:xfrm>
            <a:off x="8605370" y="9895968"/>
            <a:ext cx="317834"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48" name="Circle"/>
          <p:cNvSpPr/>
          <p:nvPr/>
        </p:nvSpPr>
        <p:spPr>
          <a:xfrm>
            <a:off x="9656727" y="9895968"/>
            <a:ext cx="317833"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49" name="Plans a visit to Padre Canyon"/>
          <p:cNvSpPr txBox="1"/>
          <p:nvPr/>
        </p:nvSpPr>
        <p:spPr>
          <a:xfrm>
            <a:off x="5887555" y="8562210"/>
            <a:ext cx="2292835"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Helvetica"/>
                <a:ea typeface="Helvetica"/>
                <a:cs typeface="Helvetica"/>
                <a:sym typeface="Helvetica"/>
              </a:defRPr>
            </a:pPr>
          </a:p>
          <a:p>
            <a:pPr>
              <a:defRPr b="1">
                <a:latin typeface="Helvetica"/>
                <a:ea typeface="Helvetica"/>
                <a:cs typeface="Helvetica"/>
                <a:sym typeface="Helvetica"/>
              </a:defRPr>
            </a:pPr>
            <a:r>
              <a:t>Plans a visit to Padre Canyon</a:t>
            </a:r>
          </a:p>
        </p:txBody>
      </p:sp>
      <p:sp>
        <p:nvSpPr>
          <p:cNvPr id="350" name="Circle"/>
          <p:cNvSpPr/>
          <p:nvPr/>
        </p:nvSpPr>
        <p:spPr>
          <a:xfrm>
            <a:off x="8118516" y="9008447"/>
            <a:ext cx="317834"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1" name="Decision to Purchase | Reservation"/>
          <p:cNvSpPr txBox="1"/>
          <p:nvPr/>
        </p:nvSpPr>
        <p:spPr>
          <a:xfrm>
            <a:off x="9074214" y="4618395"/>
            <a:ext cx="2749598"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Helvetica"/>
                <a:ea typeface="Helvetica"/>
                <a:cs typeface="Helvetica"/>
                <a:sym typeface="Helvetica"/>
              </a:defRPr>
            </a:pPr>
          </a:p>
          <a:p>
            <a:pPr>
              <a:defRPr b="1">
                <a:latin typeface="Helvetica"/>
                <a:ea typeface="Helvetica"/>
                <a:cs typeface="Helvetica"/>
                <a:sym typeface="Helvetica"/>
              </a:defRPr>
            </a:pPr>
            <a:r>
              <a:t>Decision to Purchase | Reservation</a:t>
            </a:r>
          </a:p>
        </p:txBody>
      </p:sp>
      <p:sp>
        <p:nvSpPr>
          <p:cNvPr id="352" name="Circle"/>
          <p:cNvSpPr/>
          <p:nvPr/>
        </p:nvSpPr>
        <p:spPr>
          <a:xfrm>
            <a:off x="11383893" y="5859083"/>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3" name="Initiates the Design Experience"/>
          <p:cNvSpPr txBox="1"/>
          <p:nvPr/>
        </p:nvSpPr>
        <p:spPr>
          <a:xfrm>
            <a:off x="13733470" y="5040845"/>
            <a:ext cx="2749597"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Initiates the Design Experience</a:t>
            </a:r>
          </a:p>
        </p:txBody>
      </p:sp>
      <p:sp>
        <p:nvSpPr>
          <p:cNvPr id="354" name="Circle"/>
          <p:cNvSpPr/>
          <p:nvPr/>
        </p:nvSpPr>
        <p:spPr>
          <a:xfrm>
            <a:off x="12879127" y="5017117"/>
            <a:ext cx="317833"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5" name="Request client review and testimonial"/>
          <p:cNvSpPr txBox="1"/>
          <p:nvPr/>
        </p:nvSpPr>
        <p:spPr>
          <a:xfrm>
            <a:off x="18124631" y="5755257"/>
            <a:ext cx="3826221"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Helvetica"/>
                <a:ea typeface="Helvetica"/>
                <a:cs typeface="Helvetica"/>
                <a:sym typeface="Helvetica"/>
              </a:defRPr>
            </a:pPr>
          </a:p>
          <a:p>
            <a:pPr>
              <a:defRPr b="1">
                <a:latin typeface="Helvetica"/>
                <a:ea typeface="Helvetica"/>
                <a:cs typeface="Helvetica"/>
                <a:sym typeface="Helvetica"/>
              </a:defRPr>
            </a:pPr>
            <a:r>
              <a:t>Request client review and testimonial</a:t>
            </a:r>
          </a:p>
        </p:txBody>
      </p:sp>
      <p:sp>
        <p:nvSpPr>
          <p:cNvPr id="356" name="Circle"/>
          <p:cNvSpPr/>
          <p:nvPr/>
        </p:nvSpPr>
        <p:spPr>
          <a:xfrm>
            <a:off x="17593812" y="6139850"/>
            <a:ext cx="317834"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7" name="Provide recommendations to prospects | referrals"/>
          <p:cNvSpPr txBox="1"/>
          <p:nvPr/>
        </p:nvSpPr>
        <p:spPr>
          <a:xfrm>
            <a:off x="18662943" y="3988008"/>
            <a:ext cx="2749597" cy="194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Provide recommendations to prospects | referrals</a:t>
            </a:r>
          </a:p>
        </p:txBody>
      </p:sp>
      <p:sp>
        <p:nvSpPr>
          <p:cNvPr id="358" name="Circle"/>
          <p:cNvSpPr/>
          <p:nvPr/>
        </p:nvSpPr>
        <p:spPr>
          <a:xfrm>
            <a:off x="18662943" y="4477627"/>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9" name="Circle"/>
          <p:cNvSpPr/>
          <p:nvPr/>
        </p:nvSpPr>
        <p:spPr>
          <a:xfrm>
            <a:off x="15949459" y="9909399"/>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0" name="Home Complete | Furnishing"/>
          <p:cNvSpPr txBox="1"/>
          <p:nvPr/>
        </p:nvSpPr>
        <p:spPr>
          <a:xfrm>
            <a:off x="16108374" y="10074939"/>
            <a:ext cx="2749598"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atin typeface="Helvetica"/>
                <a:ea typeface="Helvetica"/>
                <a:cs typeface="Helvetica"/>
                <a:sym typeface="Helvetica"/>
              </a:defRPr>
            </a:lvl1pPr>
          </a:lstStyle>
          <a:p>
            <a:pPr/>
            <a:r>
              <a:t>Home Complete | Furnishing</a:t>
            </a:r>
          </a:p>
        </p:txBody>
      </p:sp>
      <p:pic>
        <p:nvPicPr>
          <p:cNvPr id="361" name="Image" descr="Image"/>
          <p:cNvPicPr>
            <a:picLocks noChangeAspect="1"/>
          </p:cNvPicPr>
          <p:nvPr/>
        </p:nvPicPr>
        <p:blipFill>
          <a:blip r:embed="rId5">
            <a:extLst/>
          </a:blip>
          <a:stretch>
            <a:fillRect/>
          </a:stretch>
        </p:blipFill>
        <p:spPr>
          <a:xfrm>
            <a:off x="89655" y="12479458"/>
            <a:ext cx="21361949" cy="660614"/>
          </a:xfrm>
          <a:prstGeom prst="rect">
            <a:avLst/>
          </a:prstGeom>
          <a:ln w="12700">
            <a:miter lim="400000"/>
          </a:ln>
        </p:spPr>
      </p:pic>
      <p:pic>
        <p:nvPicPr>
          <p:cNvPr id="362" name="Image" descr="Image"/>
          <p:cNvPicPr>
            <a:picLocks noChangeAspect="1"/>
          </p:cNvPicPr>
          <p:nvPr/>
        </p:nvPicPr>
        <p:blipFill>
          <a:blip r:embed="rId5">
            <a:extLst/>
          </a:blip>
          <a:stretch>
            <a:fillRect/>
          </a:stretch>
        </p:blipFill>
        <p:spPr>
          <a:xfrm>
            <a:off x="22411413" y="12479458"/>
            <a:ext cx="21361950" cy="660614"/>
          </a:xfrm>
          <a:prstGeom prst="rect">
            <a:avLst/>
          </a:prstGeom>
          <a:ln w="12700">
            <a:miter lim="400000"/>
          </a:ln>
        </p:spPr>
      </p:pic>
      <p:pic>
        <p:nvPicPr>
          <p:cNvPr id="363" name="Image" descr="Image"/>
          <p:cNvPicPr>
            <a:picLocks noChangeAspect="1"/>
          </p:cNvPicPr>
          <p:nvPr/>
        </p:nvPicPr>
        <p:blipFill>
          <a:blip r:embed="rId6">
            <a:extLst/>
          </a:blip>
          <a:stretch>
            <a:fillRect/>
          </a:stretch>
        </p:blipFill>
        <p:spPr>
          <a:xfrm>
            <a:off x="21576814" y="12484651"/>
            <a:ext cx="715101" cy="650227"/>
          </a:xfrm>
          <a:prstGeom prst="rect">
            <a:avLst/>
          </a:prstGeom>
          <a:ln w="12700">
            <a:miter lim="400000"/>
          </a:ln>
        </p:spPr>
      </p:pic>
      <p:sp>
        <p:nvSpPr>
          <p:cNvPr id="364" name="Discussion with Sales Team; Further Q&amp;A"/>
          <p:cNvSpPr txBox="1"/>
          <p:nvPr/>
        </p:nvSpPr>
        <p:spPr>
          <a:xfrm>
            <a:off x="6676126" y="4644962"/>
            <a:ext cx="2749598"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Helvetica"/>
                <a:ea typeface="Helvetica"/>
                <a:cs typeface="Helvetica"/>
                <a:sym typeface="Helvetica"/>
              </a:defRPr>
            </a:lvl1pPr>
          </a:lstStyle>
          <a:p>
            <a:pPr/>
            <a:r>
              <a:t>Discussion with Sales Team; Further Q&amp;A</a:t>
            </a:r>
          </a:p>
        </p:txBody>
      </p:sp>
      <p:sp>
        <p:nvSpPr>
          <p:cNvPr id="365" name="Circle"/>
          <p:cNvSpPr/>
          <p:nvPr/>
        </p:nvSpPr>
        <p:spPr>
          <a:xfrm>
            <a:off x="10290096" y="8728740"/>
            <a:ext cx="317834"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6" name="Discussion with Sales Team | Email Drip Marketing"/>
          <p:cNvSpPr txBox="1"/>
          <p:nvPr/>
        </p:nvSpPr>
        <p:spPr>
          <a:xfrm>
            <a:off x="10644583" y="8635196"/>
            <a:ext cx="2556461"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Helvetica"/>
                <a:ea typeface="Helvetica"/>
                <a:cs typeface="Helvetica"/>
                <a:sym typeface="Helvetica"/>
              </a:defRPr>
            </a:lvl1pPr>
          </a:lstStyle>
          <a:p>
            <a:pPr/>
            <a:r>
              <a:t>Discussion with Sales Team | Email Drip Marketing</a:t>
            </a:r>
          </a:p>
        </p:txBody>
      </p:sp>
      <p:sp>
        <p:nvSpPr>
          <p:cNvPr id="367" name="Follow-up and Welcome Gift"/>
          <p:cNvSpPr txBox="1"/>
          <p:nvPr/>
        </p:nvSpPr>
        <p:spPr>
          <a:xfrm>
            <a:off x="12845057" y="3827912"/>
            <a:ext cx="2749598"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Follow-up and Welcome Gift</a:t>
            </a:r>
          </a:p>
        </p:txBody>
      </p:sp>
      <p:sp>
        <p:nvSpPr>
          <p:cNvPr id="368" name="Circle"/>
          <p:cNvSpPr/>
          <p:nvPr/>
        </p:nvSpPr>
        <p:spPr>
          <a:xfrm>
            <a:off x="12033084" y="4720384"/>
            <a:ext cx="317833"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9" name="Circle"/>
          <p:cNvSpPr/>
          <p:nvPr/>
        </p:nvSpPr>
        <p:spPr>
          <a:xfrm>
            <a:off x="7020600" y="6266452"/>
            <a:ext cx="317834"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70" name="Watches Brand Video |Re-marketing"/>
          <p:cNvSpPr txBox="1"/>
          <p:nvPr/>
        </p:nvSpPr>
        <p:spPr>
          <a:xfrm>
            <a:off x="7433050" y="6269432"/>
            <a:ext cx="3123638"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Helvetica"/>
                <a:ea typeface="Helvetica"/>
                <a:cs typeface="Helvetica"/>
                <a:sym typeface="Helvetica"/>
              </a:defRPr>
            </a:lvl1pPr>
          </a:lstStyle>
          <a:p>
            <a:pPr/>
            <a:r>
              <a:t>Watches Brand Video |Re-marketing</a:t>
            </a:r>
          </a:p>
        </p:txBody>
      </p:sp>
      <p:sp>
        <p:nvSpPr>
          <p:cNvPr id="371" name="Construction Begins of New Home"/>
          <p:cNvSpPr txBox="1"/>
          <p:nvPr/>
        </p:nvSpPr>
        <p:spPr>
          <a:xfrm>
            <a:off x="12754131" y="9443958"/>
            <a:ext cx="2456574"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Construction Begins of New Home</a:t>
            </a:r>
          </a:p>
        </p:txBody>
      </p:sp>
      <p:sp>
        <p:nvSpPr>
          <p:cNvPr id="372" name="Circle"/>
          <p:cNvSpPr/>
          <p:nvPr/>
        </p:nvSpPr>
        <p:spPr>
          <a:xfrm>
            <a:off x="14677141" y="9443958"/>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73" name="Signed Contract | Funding"/>
          <p:cNvSpPr txBox="1"/>
          <p:nvPr/>
        </p:nvSpPr>
        <p:spPr>
          <a:xfrm>
            <a:off x="10257965" y="3438462"/>
            <a:ext cx="2749598"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latin typeface="Helvetica"/>
                <a:ea typeface="Helvetica"/>
                <a:cs typeface="Helvetica"/>
                <a:sym typeface="Helvetica"/>
              </a:defRPr>
            </a:pPr>
          </a:p>
          <a:p>
            <a:pPr>
              <a:defRPr>
                <a:solidFill>
                  <a:srgbClr val="000000"/>
                </a:solidFill>
                <a:latin typeface="Helvetica"/>
                <a:ea typeface="Helvetica"/>
                <a:cs typeface="Helvetica"/>
                <a:sym typeface="Helvetica"/>
              </a:defRPr>
            </a:pPr>
            <a:r>
              <a:t>Signed Contract | Funding</a:t>
            </a:r>
          </a:p>
        </p:txBody>
      </p:sp>
      <p:sp>
        <p:nvSpPr>
          <p:cNvPr id="374" name="Circle"/>
          <p:cNvSpPr/>
          <p:nvPr/>
        </p:nvSpPr>
        <p:spPr>
          <a:xfrm>
            <a:off x="13414432" y="6090332"/>
            <a:ext cx="317833" cy="314028"/>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75" name="Welcome to Sentierre Email Drip Series"/>
          <p:cNvSpPr txBox="1"/>
          <p:nvPr/>
        </p:nvSpPr>
        <p:spPr>
          <a:xfrm>
            <a:off x="16651075" y="8903320"/>
            <a:ext cx="3826221"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Helvetica"/>
                <a:ea typeface="Helvetica"/>
                <a:cs typeface="Helvetica"/>
                <a:sym typeface="Helvetica"/>
              </a:defRPr>
            </a:lvl1pPr>
          </a:lstStyle>
          <a:p>
            <a:pPr/>
            <a:r>
              <a:t>Welcome to Sentierre Email Drip Series</a:t>
            </a:r>
          </a:p>
        </p:txBody>
      </p:sp>
      <p:sp>
        <p:nvSpPr>
          <p:cNvPr id="376" name="Circle"/>
          <p:cNvSpPr/>
          <p:nvPr/>
        </p:nvSpPr>
        <p:spPr>
          <a:xfrm>
            <a:off x="16463232" y="9008393"/>
            <a:ext cx="317833" cy="314029"/>
          </a:xfrm>
          <a:prstGeom prst="ellipse">
            <a:avLst/>
          </a:prstGeom>
          <a:solidFill>
            <a:srgbClr val="DE453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Rectangle"/>
          <p:cNvSpPr/>
          <p:nvPr/>
        </p:nvSpPr>
        <p:spPr>
          <a:xfrm>
            <a:off x="0" y="700313"/>
            <a:ext cx="15052804" cy="2071680"/>
          </a:xfrm>
          <a:prstGeom prst="rect">
            <a:avLst/>
          </a:prstGeom>
          <a:solidFill>
            <a:srgbClr val="DE3B27"/>
          </a:solidFill>
          <a:ln w="12700">
            <a:miter lim="400000"/>
          </a:ln>
        </p:spPr>
        <p:txBody>
          <a:bodyPr lIns="71436" tIns="71436" rIns="71436" bIns="71436" anchor="ctr"/>
          <a:lstStyle/>
          <a:p>
            <a:pPr algn="l" defTabSz="820737">
              <a:defRPr sz="3200">
                <a:solidFill>
                  <a:srgbClr val="000000"/>
                </a:solidFill>
              </a:defRPr>
            </a:pPr>
          </a:p>
        </p:txBody>
      </p:sp>
      <p:sp>
        <p:nvSpPr>
          <p:cNvPr id="379" name="CUSTOMER JOURNEY"/>
          <p:cNvSpPr txBox="1"/>
          <p:nvPr/>
        </p:nvSpPr>
        <p:spPr>
          <a:xfrm>
            <a:off x="734454" y="1156715"/>
            <a:ext cx="19944033" cy="13620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lgn="l" defTabSz="3427412">
              <a:lnSpc>
                <a:spcPct val="90000"/>
              </a:lnSpc>
              <a:spcBef>
                <a:spcPts val="6300"/>
              </a:spcBef>
              <a:defRPr b="1" spc="400" sz="8000">
                <a:solidFill>
                  <a:srgbClr val="FBF6ED"/>
                </a:solidFill>
                <a:latin typeface="Helvetica"/>
                <a:ea typeface="Helvetica"/>
                <a:cs typeface="Helvetica"/>
                <a:sym typeface="Helvetica"/>
              </a:defRPr>
            </a:lvl1pPr>
          </a:lstStyle>
          <a:p>
            <a:pPr/>
            <a:r>
              <a:t>CUSTOMER JOURNEY</a:t>
            </a:r>
          </a:p>
        </p:txBody>
      </p:sp>
      <p:graphicFrame>
        <p:nvGraphicFramePr>
          <p:cNvPr id="380" name="Table 1"/>
          <p:cNvGraphicFramePr/>
          <p:nvPr/>
        </p:nvGraphicFramePr>
        <p:xfrm>
          <a:off x="300379" y="2997914"/>
          <a:ext cx="23590793" cy="9095687"/>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863727"/>
                <a:gridCol w="4761417"/>
                <a:gridCol w="4749361"/>
                <a:gridCol w="4550302"/>
                <a:gridCol w="4653285"/>
              </a:tblGrid>
              <a:tr h="1031612">
                <a:tc>
                  <a:txBody>
                    <a:bodyPr/>
                    <a:lstStyle/>
                    <a:p>
                      <a:pPr defTabSz="1238250"/>
                      <a:r>
                        <a:rPr b="1" sz="2800">
                          <a:solidFill>
                            <a:srgbClr val="FFFFFF"/>
                          </a:solidFill>
                          <a:latin typeface="Helvetica"/>
                          <a:ea typeface="Helvetica"/>
                          <a:cs typeface="Helvetica"/>
                          <a:sym typeface="Helvetica"/>
                        </a:rPr>
                        <a:t>Phase 1: 
Research and Discovery</a:t>
                      </a:r>
                    </a:p>
                  </a:txBody>
                  <a:tcPr marL="50800" marR="50800" marT="50800" marB="50800" anchor="t" anchorCtr="0" horzOverflow="overflow">
                    <a:lnL w="12700">
                      <a:solidFill>
                        <a:srgbClr val="000000"/>
                      </a:solidFill>
                      <a:miter lim="400000"/>
                    </a:lnL>
                    <a:lnT w="12700">
                      <a:solidFill>
                        <a:srgbClr val="000000"/>
                      </a:solidFill>
                      <a:miter lim="400000"/>
                    </a:lnT>
                    <a:solidFill>
                      <a:srgbClr val="414141"/>
                    </a:solidFill>
                  </a:tcPr>
                </a:tc>
                <a:tc>
                  <a:txBody>
                    <a:bodyPr/>
                    <a:lstStyle/>
                    <a:p>
                      <a:pPr defTabSz="914400"/>
                      <a:r>
                        <a:rPr b="1" sz="2800">
                          <a:solidFill>
                            <a:srgbClr val="FFFFFF"/>
                          </a:solidFill>
                          <a:latin typeface="Helvetica"/>
                          <a:ea typeface="Helvetica"/>
                          <a:cs typeface="Helvetica"/>
                          <a:sym typeface="Helvetica"/>
                        </a:rPr>
                        <a:t>Phase 2: 
Planning and Deciding</a:t>
                      </a:r>
                    </a:p>
                  </a:txBody>
                  <a:tcPr marL="50800" marR="50800" marT="50800" marB="50800" anchor="t" anchorCtr="0" horzOverflow="overflow">
                    <a:lnT w="12700">
                      <a:solidFill>
                        <a:srgbClr val="000000"/>
                      </a:solidFill>
                      <a:miter lim="400000"/>
                    </a:lnT>
                    <a:solidFill>
                      <a:srgbClr val="414141"/>
                    </a:solidFill>
                  </a:tcPr>
                </a:tc>
                <a:tc>
                  <a:txBody>
                    <a:bodyPr/>
                    <a:lstStyle/>
                    <a:p>
                      <a:pPr defTabSz="1238250"/>
                      <a:r>
                        <a:rPr b="1" sz="2800">
                          <a:solidFill>
                            <a:srgbClr val="FFFFFF"/>
                          </a:solidFill>
                          <a:latin typeface="Helvetica"/>
                          <a:ea typeface="Helvetica"/>
                          <a:cs typeface="Helvetica"/>
                          <a:sym typeface="Helvetica"/>
                        </a:rPr>
                        <a:t>Phase 3: 
Committing</a:t>
                      </a:r>
                    </a:p>
                  </a:txBody>
                  <a:tcPr marL="50800" marR="50800" marT="50800" marB="50800" anchor="t" anchorCtr="0" horzOverflow="overflow">
                    <a:lnT w="12700">
                      <a:solidFill>
                        <a:srgbClr val="000000"/>
                      </a:solidFill>
                      <a:miter lim="400000"/>
                    </a:lnT>
                    <a:solidFill>
                      <a:srgbClr val="414141"/>
                    </a:solidFill>
                  </a:tcPr>
                </a:tc>
                <a:tc>
                  <a:txBody>
                    <a:bodyPr/>
                    <a:lstStyle/>
                    <a:p>
                      <a:pPr defTabSz="914400"/>
                      <a:r>
                        <a:rPr b="1" sz="2800">
                          <a:solidFill>
                            <a:srgbClr val="FFFFFF"/>
                          </a:solidFill>
                          <a:latin typeface="Helvetica"/>
                          <a:ea typeface="Helvetica"/>
                          <a:cs typeface="Helvetica"/>
                          <a:sym typeface="Helvetica"/>
                        </a:rPr>
                        <a:t>Phase 4: 
Participating</a:t>
                      </a:r>
                    </a:p>
                  </a:txBody>
                  <a:tcPr marL="50800" marR="50800" marT="50800" marB="50800" anchor="t" anchorCtr="0" horzOverflow="overflow">
                    <a:lnT w="12700">
                      <a:solidFill>
                        <a:srgbClr val="000000"/>
                      </a:solidFill>
                      <a:miter lim="400000"/>
                    </a:lnT>
                    <a:solidFill>
                      <a:srgbClr val="414141"/>
                    </a:solidFill>
                  </a:tcPr>
                </a:tc>
                <a:tc>
                  <a:txBody>
                    <a:bodyPr/>
                    <a:lstStyle/>
                    <a:p>
                      <a:pPr defTabSz="914400"/>
                      <a:r>
                        <a:rPr b="1" sz="2800">
                          <a:solidFill>
                            <a:srgbClr val="FFFFFF"/>
                          </a:solidFill>
                          <a:latin typeface="Helvetica"/>
                          <a:ea typeface="Helvetica"/>
                          <a:cs typeface="Helvetica"/>
                          <a:sym typeface="Helvetica"/>
                        </a:rPr>
                        <a:t>Phase 5: 
Advocating and Loyalty</a:t>
                      </a:r>
                    </a:p>
                  </a:txBody>
                  <a:tcPr marL="50800" marR="50800" marT="50800" marB="50800" anchor="t" anchorCtr="0" horzOverflow="overflow">
                    <a:lnR w="12700">
                      <a:solidFill>
                        <a:srgbClr val="000000"/>
                      </a:solidFill>
                      <a:miter lim="400000"/>
                    </a:lnR>
                    <a:lnT w="12700">
                      <a:solidFill>
                        <a:srgbClr val="000000"/>
                      </a:solidFill>
                      <a:miter lim="400000"/>
                    </a:lnT>
                    <a:solidFill>
                      <a:srgbClr val="414141"/>
                    </a:solidFill>
                  </a:tcPr>
                </a:tc>
              </a:tr>
              <a:tr h="556983">
                <a:tc>
                  <a:txBody>
                    <a:bodyPr/>
                    <a:lstStyle/>
                    <a:p>
                      <a:pPr defTabSz="914400"/>
                      <a:r>
                        <a:rPr b="1" sz="2800">
                          <a:solidFill>
                            <a:srgbClr val="FFFFFF"/>
                          </a:solidFill>
                          <a:latin typeface="Helvetica"/>
                          <a:ea typeface="Helvetica"/>
                          <a:cs typeface="Helvetica"/>
                          <a:sym typeface="Helvetica"/>
                        </a:rPr>
                        <a:t>Seeking Solutions</a:t>
                      </a:r>
                    </a:p>
                  </a:txBody>
                  <a:tcPr marL="50800" marR="50800" marT="50800" marB="50800" anchor="t" anchorCtr="0" horzOverflow="overflow">
                    <a:lnL w="12700">
                      <a:solidFill>
                        <a:srgbClr val="000000"/>
                      </a:solidFill>
                      <a:miter lim="400000"/>
                    </a:lnL>
                    <a:solidFill>
                      <a:srgbClr val="DE3B27"/>
                    </a:solidFill>
                  </a:tcPr>
                </a:tc>
                <a:tc>
                  <a:txBody>
                    <a:bodyPr/>
                    <a:lstStyle/>
                    <a:p>
                      <a:pPr defTabSz="914400"/>
                      <a:r>
                        <a:rPr b="1" sz="2800">
                          <a:solidFill>
                            <a:srgbClr val="FFFFFF"/>
                          </a:solidFill>
                          <a:latin typeface="Helvetica"/>
                          <a:ea typeface="Helvetica"/>
                          <a:cs typeface="Helvetica"/>
                          <a:sym typeface="Helvetica"/>
                        </a:rPr>
                        <a:t>Consider Options</a:t>
                      </a:r>
                    </a:p>
                  </a:txBody>
                  <a:tcPr marL="50800" marR="50800" marT="50800" marB="50800" anchor="t" anchorCtr="0" horzOverflow="overflow">
                    <a:solidFill>
                      <a:srgbClr val="DE3B27"/>
                    </a:solidFill>
                  </a:tcPr>
                </a:tc>
                <a:tc>
                  <a:txBody>
                    <a:bodyPr/>
                    <a:lstStyle/>
                    <a:p>
                      <a:pPr defTabSz="914400"/>
                      <a:r>
                        <a:rPr b="1" sz="2800">
                          <a:solidFill>
                            <a:srgbClr val="FFFFFF"/>
                          </a:solidFill>
                          <a:latin typeface="Helvetica"/>
                          <a:ea typeface="Helvetica"/>
                          <a:cs typeface="Helvetica"/>
                          <a:sym typeface="Helvetica"/>
                        </a:rPr>
                        <a:t>Buy Luxury Home</a:t>
                      </a:r>
                    </a:p>
                  </a:txBody>
                  <a:tcPr marL="50800" marR="50800" marT="50800" marB="50800" anchor="t" anchorCtr="0" horzOverflow="overflow">
                    <a:solidFill>
                      <a:srgbClr val="DE3B27"/>
                    </a:solidFill>
                  </a:tcPr>
                </a:tc>
                <a:tc>
                  <a:txBody>
                    <a:bodyPr/>
                    <a:lstStyle/>
                    <a:p>
                      <a:pPr defTabSz="914400"/>
                      <a:r>
                        <a:rPr b="1" sz="2800">
                          <a:solidFill>
                            <a:srgbClr val="FFFFFF"/>
                          </a:solidFill>
                          <a:latin typeface="Helvetica"/>
                          <a:ea typeface="Helvetica"/>
                          <a:cs typeface="Helvetica"/>
                          <a:sym typeface="Helvetica"/>
                        </a:rPr>
                        <a:t>Move-in and Living</a:t>
                      </a:r>
                    </a:p>
                  </a:txBody>
                  <a:tcPr marL="50800" marR="50800" marT="50800" marB="50800" anchor="t" anchorCtr="0" horzOverflow="overflow">
                    <a:solidFill>
                      <a:srgbClr val="DE3B27"/>
                    </a:solidFill>
                  </a:tcPr>
                </a:tc>
                <a:tc>
                  <a:txBody>
                    <a:bodyPr/>
                    <a:lstStyle/>
                    <a:p>
                      <a:pPr defTabSz="914400"/>
                      <a:r>
                        <a:rPr b="1" sz="2800">
                          <a:solidFill>
                            <a:srgbClr val="FFFFFF"/>
                          </a:solidFill>
                          <a:latin typeface="Helvetica"/>
                          <a:ea typeface="Helvetica"/>
                          <a:cs typeface="Helvetica"/>
                          <a:sym typeface="Helvetica"/>
                        </a:rPr>
                        <a:t>Advocate</a:t>
                      </a:r>
                    </a:p>
                  </a:txBody>
                  <a:tcPr marL="50800" marR="50800" marT="50800" marB="50800" anchor="t" anchorCtr="0" horzOverflow="overflow">
                    <a:lnR w="12700">
                      <a:solidFill>
                        <a:srgbClr val="000000"/>
                      </a:solidFill>
                      <a:miter lim="400000"/>
                    </a:lnR>
                    <a:solidFill>
                      <a:srgbClr val="DE3B27"/>
                    </a:solidFill>
                  </a:tcPr>
                </a:tc>
              </a:tr>
              <a:tr h="7494390">
                <a:tc>
                  <a:txBody>
                    <a:bodyPr/>
                    <a:lstStyle/>
                    <a:p>
                      <a:pPr algn="l" defTabSz="914400">
                        <a:defRPr sz="3200"/>
                      </a:pPr>
                    </a:p>
                  </a:txBody>
                  <a:tcPr marL="50800" marR="50800" marT="50800" marB="50800" anchor="t" anchorCtr="0" horzOverflow="overflow">
                    <a:lnL w="12700">
                      <a:solidFill>
                        <a:srgbClr val="000000"/>
                      </a:solidFill>
                      <a:miter lim="400000"/>
                    </a:lnL>
                    <a:lnB w="12700">
                      <a:solidFill>
                        <a:srgbClr val="000000"/>
                      </a:solidFill>
                      <a:miter lim="400000"/>
                    </a:lnB>
                  </a:tcPr>
                </a:tc>
                <a:tc>
                  <a:txBody>
                    <a:bodyPr/>
                    <a:lstStyle/>
                    <a:p>
                      <a:pPr defTabSz="914400">
                        <a:defRPr sz="3200"/>
                      </a:pPr>
                    </a:p>
                  </a:txBody>
                  <a:tcPr marL="50800" marR="50800" marT="50800" marB="50800" anchor="ctr" anchorCtr="0" horzOverflow="overflow">
                    <a:lnB w="12700">
                      <a:solidFill>
                        <a:srgbClr val="000000"/>
                      </a:solidFill>
                      <a:miter lim="400000"/>
                    </a:lnB>
                  </a:tcPr>
                </a:tc>
                <a:tc>
                  <a:txBody>
                    <a:bodyPr/>
                    <a:lstStyle/>
                    <a:p>
                      <a:pPr defTabSz="914400">
                        <a:defRPr sz="3200"/>
                      </a:pPr>
                    </a:p>
                  </a:txBody>
                  <a:tcPr marL="50800" marR="50800" marT="50800" marB="50800" anchor="ctr" anchorCtr="0" horzOverflow="overflow">
                    <a:lnB w="12700">
                      <a:solidFill>
                        <a:srgbClr val="000000"/>
                      </a:solidFill>
                      <a:miter lim="400000"/>
                    </a:lnB>
                  </a:tcPr>
                </a:tc>
                <a:tc>
                  <a:txBody>
                    <a:bodyPr/>
                    <a:lstStyle/>
                    <a:p>
                      <a:pPr defTabSz="914400">
                        <a:defRPr sz="3200"/>
                      </a:pPr>
                    </a:p>
                  </a:txBody>
                  <a:tcPr marL="50800" marR="50800" marT="50800" marB="50800" anchor="ctr" anchorCtr="0" horzOverflow="overflow">
                    <a:lnB w="12700">
                      <a:solidFill>
                        <a:srgbClr val="000000"/>
                      </a:solidFill>
                      <a:miter lim="400000"/>
                    </a:lnB>
                  </a:tcPr>
                </a:tc>
                <a:tc>
                  <a:txBody>
                    <a:bodyPr/>
                    <a:lstStyle/>
                    <a:p>
                      <a:pPr defTabSz="914400">
                        <a:defRPr sz="3200"/>
                      </a:pPr>
                    </a:p>
                  </a:txBody>
                  <a:tcPr marL="50800" marR="50800" marT="50800" marB="50800" anchor="ctr" anchorCtr="0" horzOverflow="overflow">
                    <a:lnR w="12700">
                      <a:solidFill>
                        <a:srgbClr val="000000"/>
                      </a:solidFill>
                      <a:miter lim="400000"/>
                    </a:lnR>
                    <a:lnB w="12700">
                      <a:solidFill>
                        <a:srgbClr val="000000"/>
                      </a:solidFill>
                      <a:miter lim="400000"/>
                    </a:lnB>
                  </a:tcPr>
                </a:tc>
              </a:tr>
            </a:tbl>
          </a:graphicData>
        </a:graphic>
      </p:graphicFrame>
      <p:sp>
        <p:nvSpPr>
          <p:cNvPr id="381" name="The beginning is about investigation for the prospect. Our responsibility is to spark overall interest in the area, creating a legacy of time together made possible through Sentierre.…"/>
          <p:cNvSpPr txBox="1"/>
          <p:nvPr/>
        </p:nvSpPr>
        <p:spPr>
          <a:xfrm>
            <a:off x="395955" y="4751070"/>
            <a:ext cx="4675653" cy="6639561"/>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algn="l" defTabSz="1238250">
              <a:defRPr sz="2700">
                <a:solidFill>
                  <a:srgbClr val="000000"/>
                </a:solidFill>
                <a:latin typeface="Helvetica"/>
                <a:ea typeface="Helvetica"/>
                <a:cs typeface="Helvetica"/>
                <a:sym typeface="Helvetica"/>
              </a:defRPr>
            </a:pPr>
            <a:r>
              <a:t>The beginning is about investigation for the prospect. Our responsibility is to spark overall interest in the area, creating a legacy of time together made possible through Sentierre.</a:t>
            </a:r>
          </a:p>
          <a:p>
            <a:pPr algn="l" defTabSz="1238250">
              <a:defRPr sz="2700">
                <a:solidFill>
                  <a:srgbClr val="000000"/>
                </a:solidFill>
                <a:latin typeface="Helvetica"/>
                <a:ea typeface="Helvetica"/>
                <a:cs typeface="Helvetica"/>
                <a:sym typeface="Helvetica"/>
              </a:defRPr>
            </a:pPr>
          </a:p>
          <a:p>
            <a:pPr algn="l" defTabSz="1238250">
              <a:defRPr b="1" sz="2700">
                <a:solidFill>
                  <a:srgbClr val="DE3B27"/>
                </a:solidFill>
                <a:latin typeface="Helvetica"/>
                <a:ea typeface="Helvetica"/>
                <a:cs typeface="Helvetica"/>
                <a:sym typeface="Helvetica"/>
              </a:defRPr>
            </a:pPr>
            <a:r>
              <a:t>Potential Touch points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Online Research</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Native Articles | Intent</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Search and Display Ads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Pre-roll Video</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SEO</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Referrals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Social Ads</a:t>
            </a:r>
          </a:p>
        </p:txBody>
      </p:sp>
      <p:sp>
        <p:nvSpPr>
          <p:cNvPr id="382" name="We want to focus on turning the idea of buying another luxury home into a desire. Our responsibility is to explain the luxury amenities, superiority and breathtaking landscape of Sentierre Padre Canyon.…"/>
          <p:cNvSpPr txBox="1"/>
          <p:nvPr/>
        </p:nvSpPr>
        <p:spPr>
          <a:xfrm>
            <a:off x="5289274" y="4749722"/>
            <a:ext cx="4474256" cy="7452361"/>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algn="l" defTabSz="1238250">
              <a:defRPr sz="2700">
                <a:solidFill>
                  <a:srgbClr val="000000"/>
                </a:solidFill>
                <a:latin typeface="Helvetica"/>
                <a:ea typeface="Helvetica"/>
                <a:cs typeface="Helvetica"/>
                <a:sym typeface="Helvetica"/>
              </a:defRPr>
            </a:pPr>
            <a:r>
              <a:t>We want to focus on turning the idea of buying another luxury home into a desire. Our responsibility is to explain the luxury amenities, superiority and breathtaking landscape of Sentierre Padre Canyon.</a:t>
            </a:r>
          </a:p>
          <a:p>
            <a:pPr algn="l" defTabSz="1238250">
              <a:defRPr sz="2700">
                <a:solidFill>
                  <a:srgbClr val="000000"/>
                </a:solidFill>
                <a:latin typeface="Helvetica"/>
                <a:ea typeface="Helvetica"/>
                <a:cs typeface="Helvetica"/>
                <a:sym typeface="Helvetica"/>
              </a:defRPr>
            </a:pPr>
          </a:p>
          <a:p>
            <a:pPr algn="l" defTabSz="1238250">
              <a:defRPr b="1" sz="2700">
                <a:solidFill>
                  <a:srgbClr val="DE3B27"/>
                </a:solidFill>
                <a:latin typeface="Helvetica"/>
                <a:ea typeface="Helvetica"/>
                <a:cs typeface="Helvetica"/>
                <a:sym typeface="Helvetica"/>
              </a:defRPr>
            </a:pPr>
            <a:r>
              <a:t>Potential Touch points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Online Research</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Search, Display, Video and Retargeting Ads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SEO</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Form Fills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Email Series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Phone call</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Scheduling a Visit</a:t>
            </a:r>
          </a:p>
        </p:txBody>
      </p:sp>
      <p:sp>
        <p:nvSpPr>
          <p:cNvPr id="383" name="This phase is critical for success. This is where validation of the decision takes place and where full commitment kicks in for the client. Our responsibility is to create  a feeling of wellbeing and excitement for purchase.…"/>
          <p:cNvSpPr txBox="1"/>
          <p:nvPr/>
        </p:nvSpPr>
        <p:spPr>
          <a:xfrm>
            <a:off x="10019295" y="4749722"/>
            <a:ext cx="4474256" cy="7045961"/>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algn="l" defTabSz="1238250">
              <a:defRPr sz="2700">
                <a:solidFill>
                  <a:srgbClr val="000000"/>
                </a:solidFill>
                <a:latin typeface="Helvetica"/>
                <a:ea typeface="Helvetica"/>
                <a:cs typeface="Helvetica"/>
                <a:sym typeface="Helvetica"/>
              </a:defRPr>
            </a:pPr>
            <a:r>
              <a:t>This phase is critical for success. This is where validation of the decision takes place and where full commitment kicks in for the client. Our responsibility is to create </a:t>
            </a:r>
            <a:br/>
            <a:r>
              <a:t>a feeling of wellbeing and excitement for purchase.</a:t>
            </a:r>
          </a:p>
          <a:p>
            <a:pPr algn="l" defTabSz="1238250">
              <a:defRPr sz="2700">
                <a:solidFill>
                  <a:srgbClr val="000000"/>
                </a:solidFill>
                <a:latin typeface="Helvetica"/>
                <a:ea typeface="Helvetica"/>
                <a:cs typeface="Helvetica"/>
                <a:sym typeface="Helvetica"/>
              </a:defRPr>
            </a:pPr>
          </a:p>
          <a:p>
            <a:pPr algn="l" defTabSz="1238250">
              <a:defRPr b="1" sz="2700">
                <a:solidFill>
                  <a:srgbClr val="DE3B27"/>
                </a:solidFill>
                <a:latin typeface="Helvetica"/>
                <a:ea typeface="Helvetica"/>
                <a:cs typeface="Helvetica"/>
                <a:sym typeface="Helvetica"/>
              </a:defRPr>
            </a:pPr>
            <a:r>
              <a:t>Potential Touch points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Search, Display, Video and Retargeting Ads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SEO</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Phone calls/Emails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2nd visit</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Home Reservation</a:t>
            </a:r>
          </a:p>
        </p:txBody>
      </p:sp>
      <p:sp>
        <p:nvSpPr>
          <p:cNvPr id="384" name="This phase is as equal to success as the commitment phase where the hard work takes place and leads to ultimate success. Our responsibility is to continue and reinforce that they have invested in future time together.…"/>
          <p:cNvSpPr txBox="1"/>
          <p:nvPr/>
        </p:nvSpPr>
        <p:spPr>
          <a:xfrm>
            <a:off x="14749316" y="4737022"/>
            <a:ext cx="4474256" cy="6639561"/>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algn="l" defTabSz="1238250">
              <a:defRPr sz="2700">
                <a:solidFill>
                  <a:srgbClr val="000000"/>
                </a:solidFill>
                <a:latin typeface="Helvetica"/>
                <a:ea typeface="Helvetica"/>
                <a:cs typeface="Helvetica"/>
                <a:sym typeface="Helvetica"/>
              </a:defRPr>
            </a:pPr>
            <a:r>
              <a:t>This phase is as equal to success as the commitment phase where the hard work takes place and leads to ultimate success. Our responsibility is to continue and reinforce that they have invested in future time together.</a:t>
            </a:r>
          </a:p>
          <a:p>
            <a:pPr algn="l" defTabSz="1238250">
              <a:defRPr sz="2700">
                <a:solidFill>
                  <a:srgbClr val="000000"/>
                </a:solidFill>
                <a:latin typeface="Helvetica"/>
                <a:ea typeface="Helvetica"/>
                <a:cs typeface="Helvetica"/>
                <a:sym typeface="Helvetica"/>
              </a:defRPr>
            </a:pPr>
          </a:p>
          <a:p>
            <a:pPr algn="l" defTabSz="1238250">
              <a:defRPr b="1" sz="2700">
                <a:solidFill>
                  <a:srgbClr val="DE3B27"/>
                </a:solidFill>
                <a:latin typeface="Helvetica"/>
                <a:ea typeface="Helvetica"/>
                <a:cs typeface="Helvetica"/>
                <a:sym typeface="Helvetica"/>
              </a:defRPr>
            </a:pPr>
            <a:r>
              <a:t>Potential Touch points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Customer Excitement</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Expectation Met/Exceeded</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Homebuilding complete</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Welcome home gift</a:t>
            </a:r>
          </a:p>
        </p:txBody>
      </p:sp>
      <p:sp>
        <p:nvSpPr>
          <p:cNvPr id="385" name="In order to continue the ongoing success and continued reservations, we hope clients will advocate for Sentierre by leaving their own testimonials, and sharing their story. Our responsibility is to enable their passion to permeate to others.…"/>
          <p:cNvSpPr txBox="1"/>
          <p:nvPr/>
        </p:nvSpPr>
        <p:spPr>
          <a:xfrm>
            <a:off x="19299708" y="4744261"/>
            <a:ext cx="4474256" cy="7045961"/>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spAutoFit/>
          </a:bodyPr>
          <a:lstStyle/>
          <a:p>
            <a:pPr algn="l" defTabSz="1238250">
              <a:defRPr sz="2700">
                <a:solidFill>
                  <a:srgbClr val="000000"/>
                </a:solidFill>
                <a:latin typeface="Helvetica"/>
                <a:ea typeface="Helvetica"/>
                <a:cs typeface="Helvetica"/>
                <a:sym typeface="Helvetica"/>
              </a:defRPr>
            </a:pPr>
            <a:r>
              <a:t>In order to continue the ongoing success and continued reservations, we hope clients will advocate for Sentierre by leaving their own testimonials, and sharing their story. Our responsibility is to enable their passion to permeate to others.</a:t>
            </a:r>
          </a:p>
          <a:p>
            <a:pPr algn="l" defTabSz="1238250">
              <a:defRPr sz="2700">
                <a:solidFill>
                  <a:srgbClr val="000000"/>
                </a:solidFill>
                <a:latin typeface="Helvetica"/>
                <a:ea typeface="Helvetica"/>
                <a:cs typeface="Helvetica"/>
                <a:sym typeface="Helvetica"/>
              </a:defRPr>
            </a:pPr>
          </a:p>
          <a:p>
            <a:pPr algn="l" defTabSz="1238250">
              <a:defRPr b="1" sz="2700">
                <a:solidFill>
                  <a:srgbClr val="DE3B27"/>
                </a:solidFill>
                <a:latin typeface="Helvetica"/>
                <a:ea typeface="Helvetica"/>
                <a:cs typeface="Helvetica"/>
                <a:sym typeface="Helvetica"/>
              </a:defRPr>
            </a:pPr>
            <a:r>
              <a:t>Potential Touch points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Client Referrals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Online Reviews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Testimonials</a:t>
            </a:r>
          </a:p>
          <a:p>
            <a:pPr marL="326571" indent="-326571" algn="l" defTabSz="1238250">
              <a:buClr>
                <a:srgbClr val="DE4531"/>
              </a:buClr>
              <a:buSzPct val="100000"/>
              <a:buChar char="•"/>
              <a:defRPr sz="2700">
                <a:solidFill>
                  <a:srgbClr val="000000"/>
                </a:solidFill>
                <a:latin typeface="Helvetica"/>
                <a:ea typeface="Helvetica"/>
                <a:cs typeface="Helvetica"/>
                <a:sym typeface="Helvetica"/>
              </a:defRPr>
            </a:pPr>
            <a:r>
              <a:t>Continued interaction with Clients (Email Series)</a:t>
            </a:r>
          </a:p>
        </p:txBody>
      </p:sp>
      <p:sp>
        <p:nvSpPr>
          <p:cNvPr id="386" name="SPARK"/>
          <p:cNvSpPr txBox="1"/>
          <p:nvPr/>
        </p:nvSpPr>
        <p:spPr>
          <a:xfrm>
            <a:off x="1737612" y="12431955"/>
            <a:ext cx="1549350" cy="759461"/>
          </a:xfrm>
          <a:prstGeom prst="rect">
            <a:avLst/>
          </a:prstGeom>
          <a:ln w="12700">
            <a:miter lim="400000"/>
          </a:ln>
          <a:extLst>
            <a:ext uri="{C572A759-6A51-4108-AA02-DFA0A04FC94B}">
              <ma14:wrappingTextBoxFlag xmlns:ma14="http://schemas.microsoft.com/office/mac/drawingml/2011/main" val="1"/>
            </a:ext>
          </a:extLst>
        </p:spPr>
        <p:txBody>
          <a:bodyPr wrap="none" lIns="68579" tIns="68579" rIns="68579" bIns="68579">
            <a:spAutoFit/>
          </a:bodyPr>
          <a:lstStyle>
            <a:lvl1pPr defTabSz="1238250">
              <a:defRPr i="1" sz="3600">
                <a:solidFill>
                  <a:srgbClr val="000000"/>
                </a:solidFill>
                <a:latin typeface="Avenir Next Demi Bold"/>
                <a:ea typeface="Avenir Next Demi Bold"/>
                <a:cs typeface="Avenir Next Demi Bold"/>
                <a:sym typeface="Avenir Next Demi Bold"/>
              </a:defRPr>
            </a:lvl1pPr>
          </a:lstStyle>
          <a:p>
            <a:pPr/>
            <a:r>
              <a:t>SPARK</a:t>
            </a:r>
          </a:p>
        </p:txBody>
      </p:sp>
      <p:sp>
        <p:nvSpPr>
          <p:cNvPr id="387" name="CONVINCING"/>
          <p:cNvSpPr txBox="1"/>
          <p:nvPr/>
        </p:nvSpPr>
        <p:spPr>
          <a:xfrm>
            <a:off x="6068968" y="12435945"/>
            <a:ext cx="3124404" cy="759461"/>
          </a:xfrm>
          <a:prstGeom prst="rect">
            <a:avLst/>
          </a:prstGeom>
          <a:ln w="12700">
            <a:miter lim="400000"/>
          </a:ln>
          <a:extLst>
            <a:ext uri="{C572A759-6A51-4108-AA02-DFA0A04FC94B}">
              <ma14:wrappingTextBoxFlag xmlns:ma14="http://schemas.microsoft.com/office/mac/drawingml/2011/main" val="1"/>
            </a:ext>
          </a:extLst>
        </p:spPr>
        <p:txBody>
          <a:bodyPr wrap="none" lIns="68579" tIns="68579" rIns="68579" bIns="68579">
            <a:spAutoFit/>
          </a:bodyPr>
          <a:lstStyle>
            <a:lvl1pPr defTabSz="1238250">
              <a:defRPr i="1" sz="3600">
                <a:solidFill>
                  <a:srgbClr val="000000"/>
                </a:solidFill>
                <a:latin typeface="Avenir Next Demi Bold"/>
                <a:ea typeface="Avenir Next Demi Bold"/>
                <a:cs typeface="Avenir Next Demi Bold"/>
                <a:sym typeface="Avenir Next Demi Bold"/>
              </a:defRPr>
            </a:lvl1pPr>
          </a:lstStyle>
          <a:p>
            <a:pPr/>
            <a:r>
              <a:t>CONVINCING</a:t>
            </a:r>
          </a:p>
        </p:txBody>
      </p:sp>
      <p:sp>
        <p:nvSpPr>
          <p:cNvPr id="388" name="CONFIDENT"/>
          <p:cNvSpPr txBox="1"/>
          <p:nvPr/>
        </p:nvSpPr>
        <p:spPr>
          <a:xfrm>
            <a:off x="10856756" y="12431955"/>
            <a:ext cx="2799335" cy="759461"/>
          </a:xfrm>
          <a:prstGeom prst="rect">
            <a:avLst/>
          </a:prstGeom>
          <a:ln w="12700">
            <a:miter lim="400000"/>
          </a:ln>
          <a:extLst>
            <a:ext uri="{C572A759-6A51-4108-AA02-DFA0A04FC94B}">
              <ma14:wrappingTextBoxFlag xmlns:ma14="http://schemas.microsoft.com/office/mac/drawingml/2011/main" val="1"/>
            </a:ext>
          </a:extLst>
        </p:spPr>
        <p:txBody>
          <a:bodyPr wrap="none" lIns="68579" tIns="68579" rIns="68579" bIns="68579">
            <a:spAutoFit/>
          </a:bodyPr>
          <a:lstStyle>
            <a:lvl1pPr defTabSz="1238250">
              <a:defRPr i="1" sz="3600">
                <a:solidFill>
                  <a:srgbClr val="000000"/>
                </a:solidFill>
                <a:latin typeface="Avenir Next Demi Bold"/>
                <a:ea typeface="Avenir Next Demi Bold"/>
                <a:cs typeface="Avenir Next Demi Bold"/>
                <a:sym typeface="Avenir Next Demi Bold"/>
              </a:defRPr>
            </a:lvl1pPr>
          </a:lstStyle>
          <a:p>
            <a:pPr/>
            <a:r>
              <a:t>CONFIDENT</a:t>
            </a:r>
          </a:p>
        </p:txBody>
      </p:sp>
      <p:sp>
        <p:nvSpPr>
          <p:cNvPr id="389" name="EXCITED"/>
          <p:cNvSpPr txBox="1"/>
          <p:nvPr/>
        </p:nvSpPr>
        <p:spPr>
          <a:xfrm>
            <a:off x="15987283" y="12431955"/>
            <a:ext cx="1998321" cy="759461"/>
          </a:xfrm>
          <a:prstGeom prst="rect">
            <a:avLst/>
          </a:prstGeom>
          <a:ln w="12700">
            <a:miter lim="400000"/>
          </a:ln>
          <a:extLst>
            <a:ext uri="{C572A759-6A51-4108-AA02-DFA0A04FC94B}">
              <ma14:wrappingTextBoxFlag xmlns:ma14="http://schemas.microsoft.com/office/mac/drawingml/2011/main" val="1"/>
            </a:ext>
          </a:extLst>
        </p:spPr>
        <p:txBody>
          <a:bodyPr wrap="none" lIns="68579" tIns="68579" rIns="68579" bIns="68579">
            <a:spAutoFit/>
          </a:bodyPr>
          <a:lstStyle>
            <a:lvl1pPr defTabSz="1238250">
              <a:defRPr i="1" sz="3600">
                <a:solidFill>
                  <a:srgbClr val="000000"/>
                </a:solidFill>
                <a:latin typeface="Avenir Next Demi Bold"/>
                <a:ea typeface="Avenir Next Demi Bold"/>
                <a:cs typeface="Avenir Next Demi Bold"/>
                <a:sym typeface="Avenir Next Demi Bold"/>
              </a:defRPr>
            </a:lvl1pPr>
          </a:lstStyle>
          <a:p>
            <a:pPr/>
            <a:r>
              <a:t>EXCITED</a:t>
            </a:r>
          </a:p>
        </p:txBody>
      </p:sp>
      <p:sp>
        <p:nvSpPr>
          <p:cNvPr id="390" name="ENTHUSIASTIC"/>
          <p:cNvSpPr txBox="1"/>
          <p:nvPr/>
        </p:nvSpPr>
        <p:spPr>
          <a:xfrm>
            <a:off x="20316798" y="12330355"/>
            <a:ext cx="3323743" cy="759461"/>
          </a:xfrm>
          <a:prstGeom prst="rect">
            <a:avLst/>
          </a:prstGeom>
          <a:ln w="12700">
            <a:miter lim="400000"/>
          </a:ln>
          <a:extLst>
            <a:ext uri="{C572A759-6A51-4108-AA02-DFA0A04FC94B}">
              <ma14:wrappingTextBoxFlag xmlns:ma14="http://schemas.microsoft.com/office/mac/drawingml/2011/main" val="1"/>
            </a:ext>
          </a:extLst>
        </p:spPr>
        <p:txBody>
          <a:bodyPr wrap="none" lIns="68579" tIns="68579" rIns="68579" bIns="68579">
            <a:spAutoFit/>
          </a:bodyPr>
          <a:lstStyle>
            <a:lvl1pPr defTabSz="1238250">
              <a:defRPr i="1" sz="3600">
                <a:solidFill>
                  <a:srgbClr val="000000"/>
                </a:solidFill>
                <a:latin typeface="Avenir Next Demi Bold"/>
                <a:ea typeface="Avenir Next Demi Bold"/>
                <a:cs typeface="Avenir Next Demi Bold"/>
                <a:sym typeface="Avenir Next Demi Bold"/>
              </a:defRPr>
            </a:lvl1pPr>
          </a:lstStyle>
          <a:p>
            <a:pPr/>
            <a:r>
              <a:t>ENTHUSIASTIC</a:t>
            </a:r>
          </a:p>
        </p:txBody>
      </p:sp>
      <p:sp>
        <p:nvSpPr>
          <p:cNvPr id="391" name="Arrow"/>
          <p:cNvSpPr/>
          <p:nvPr/>
        </p:nvSpPr>
        <p:spPr>
          <a:xfrm>
            <a:off x="4872991" y="12192521"/>
            <a:ext cx="954697" cy="1111329"/>
          </a:xfrm>
          <a:prstGeom prst="rightArrow">
            <a:avLst>
              <a:gd name="adj1" fmla="val 32000"/>
              <a:gd name="adj2" fmla="val 74500"/>
            </a:avLst>
          </a:prstGeom>
          <a:solidFill>
            <a:srgbClr val="DE4531"/>
          </a:solidFill>
          <a:ln w="12700">
            <a:miter lim="400000"/>
          </a:ln>
        </p:spPr>
        <p:txBody>
          <a:bodyPr lIns="68579" tIns="68579" rIns="68579" bIns="68579" anchor="ctr"/>
          <a:lstStyle/>
          <a:p>
            <a:pPr defTabSz="1238250">
              <a:defRPr sz="4800">
                <a:solidFill>
                  <a:srgbClr val="000000"/>
                </a:solidFill>
                <a:latin typeface="Calibri"/>
                <a:ea typeface="Calibri"/>
                <a:cs typeface="Calibri"/>
                <a:sym typeface="Calibri"/>
              </a:defRPr>
            </a:pPr>
          </a:p>
        </p:txBody>
      </p:sp>
      <p:sp>
        <p:nvSpPr>
          <p:cNvPr id="392" name="Arrow"/>
          <p:cNvSpPr/>
          <p:nvPr/>
        </p:nvSpPr>
        <p:spPr>
          <a:xfrm>
            <a:off x="9658921" y="12167121"/>
            <a:ext cx="955371" cy="1111329"/>
          </a:xfrm>
          <a:prstGeom prst="rightArrow">
            <a:avLst>
              <a:gd name="adj1" fmla="val 32000"/>
              <a:gd name="adj2" fmla="val 74448"/>
            </a:avLst>
          </a:prstGeom>
          <a:solidFill>
            <a:srgbClr val="DE4531"/>
          </a:solidFill>
          <a:ln w="12700">
            <a:miter lim="400000"/>
          </a:ln>
        </p:spPr>
        <p:txBody>
          <a:bodyPr lIns="68579" tIns="68579" rIns="68579" bIns="68579" anchor="ctr"/>
          <a:lstStyle/>
          <a:p>
            <a:pPr defTabSz="1238250">
              <a:defRPr sz="4800">
                <a:solidFill>
                  <a:srgbClr val="000000"/>
                </a:solidFill>
                <a:latin typeface="Calibri"/>
                <a:ea typeface="Calibri"/>
                <a:cs typeface="Calibri"/>
                <a:sym typeface="Calibri"/>
              </a:defRPr>
            </a:pPr>
          </a:p>
        </p:txBody>
      </p:sp>
      <p:sp>
        <p:nvSpPr>
          <p:cNvPr id="393" name="Arrow"/>
          <p:cNvSpPr/>
          <p:nvPr/>
        </p:nvSpPr>
        <p:spPr>
          <a:xfrm>
            <a:off x="14394801" y="12158936"/>
            <a:ext cx="955371" cy="1111328"/>
          </a:xfrm>
          <a:prstGeom prst="rightArrow">
            <a:avLst>
              <a:gd name="adj1" fmla="val 32000"/>
              <a:gd name="adj2" fmla="val 74448"/>
            </a:avLst>
          </a:prstGeom>
          <a:solidFill>
            <a:srgbClr val="DE4531"/>
          </a:solidFill>
          <a:ln w="12700">
            <a:miter lim="400000"/>
          </a:ln>
        </p:spPr>
        <p:txBody>
          <a:bodyPr lIns="68579" tIns="68579" rIns="68579" bIns="68579" anchor="ctr"/>
          <a:lstStyle/>
          <a:p>
            <a:pPr defTabSz="1238250">
              <a:defRPr sz="4800">
                <a:solidFill>
                  <a:srgbClr val="000000"/>
                </a:solidFill>
                <a:latin typeface="Calibri"/>
                <a:ea typeface="Calibri"/>
                <a:cs typeface="Calibri"/>
                <a:sym typeface="Calibri"/>
              </a:defRPr>
            </a:pPr>
          </a:p>
        </p:txBody>
      </p:sp>
      <p:sp>
        <p:nvSpPr>
          <p:cNvPr id="394" name="Arrow"/>
          <p:cNvSpPr/>
          <p:nvPr/>
        </p:nvSpPr>
        <p:spPr>
          <a:xfrm>
            <a:off x="18913306" y="12158936"/>
            <a:ext cx="955370" cy="1111328"/>
          </a:xfrm>
          <a:prstGeom prst="rightArrow">
            <a:avLst>
              <a:gd name="adj1" fmla="val 32000"/>
              <a:gd name="adj2" fmla="val 74448"/>
            </a:avLst>
          </a:prstGeom>
          <a:solidFill>
            <a:srgbClr val="DE4531"/>
          </a:solidFill>
          <a:ln w="12700">
            <a:miter lim="400000"/>
          </a:ln>
        </p:spPr>
        <p:txBody>
          <a:bodyPr lIns="68579" tIns="68579" rIns="68579" bIns="68579" anchor="ctr"/>
          <a:lstStyle/>
          <a:p>
            <a:pPr defTabSz="1238250">
              <a:defRPr sz="4800">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6" name="Rectangle"/>
          <p:cNvSpPr/>
          <p:nvPr/>
        </p:nvSpPr>
        <p:spPr>
          <a:xfrm>
            <a:off x="0" y="700313"/>
            <a:ext cx="20694826" cy="2071680"/>
          </a:xfrm>
          <a:prstGeom prst="rect">
            <a:avLst/>
          </a:prstGeom>
          <a:solidFill>
            <a:srgbClr val="414141"/>
          </a:solidFill>
          <a:ln w="12700">
            <a:miter lim="400000"/>
          </a:ln>
        </p:spPr>
        <p:txBody>
          <a:bodyPr lIns="71436" tIns="71436" rIns="71436" bIns="71436" anchor="ctr"/>
          <a:lstStyle/>
          <a:p>
            <a:pPr algn="l" defTabSz="820737">
              <a:defRPr sz="3200">
                <a:solidFill>
                  <a:srgbClr val="000000"/>
                </a:solidFill>
              </a:defRPr>
            </a:pPr>
          </a:p>
        </p:txBody>
      </p:sp>
      <p:sp>
        <p:nvSpPr>
          <p:cNvPr id="397" name="GO-TO-MARKET STRATEGY"/>
          <p:cNvSpPr txBox="1"/>
          <p:nvPr/>
        </p:nvSpPr>
        <p:spPr>
          <a:xfrm>
            <a:off x="734454" y="1156715"/>
            <a:ext cx="19944033" cy="13620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lgn="l" defTabSz="3427412">
              <a:lnSpc>
                <a:spcPct val="90000"/>
              </a:lnSpc>
              <a:spcBef>
                <a:spcPts val="6300"/>
              </a:spcBef>
              <a:defRPr b="1" spc="400" sz="8000">
                <a:solidFill>
                  <a:srgbClr val="FBF6ED"/>
                </a:solidFill>
                <a:latin typeface="Helvetica"/>
                <a:ea typeface="Helvetica"/>
                <a:cs typeface="Helvetica"/>
                <a:sym typeface="Helvetica"/>
              </a:defRPr>
            </a:lvl1pPr>
          </a:lstStyle>
          <a:p>
            <a:pPr/>
            <a:r>
              <a:t>GO-TO-MARKET STRATEGY</a:t>
            </a:r>
          </a:p>
        </p:txBody>
      </p:sp>
      <p:graphicFrame>
        <p:nvGraphicFramePr>
          <p:cNvPr id="398" name="Table 1"/>
          <p:cNvGraphicFramePr/>
          <p:nvPr/>
        </p:nvGraphicFramePr>
        <p:xfrm>
          <a:off x="2613124" y="4281527"/>
          <a:ext cx="3705284"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4000"/>
              </a:tblGrid>
              <a:tr h="781004">
                <a:tc>
                  <a:txBody>
                    <a:bodyPr/>
                    <a:lstStyle/>
                    <a:p>
                      <a:pPr defTabSz="914400"/>
                      <a:r>
                        <a:rPr b="1" sz="2800">
                          <a:solidFill>
                            <a:srgbClr val="FFFFFF"/>
                          </a:solidFill>
                          <a:latin typeface="Helvetica"/>
                          <a:ea typeface="Helvetica"/>
                          <a:cs typeface="Helvetica"/>
                          <a:sym typeface="Helvetica"/>
                        </a:rPr>
                        <a:t>Seeking Solutions</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sp>
        <p:nvSpPr>
          <p:cNvPr id="399" name="Pillar"/>
          <p:cNvSpPr txBox="1"/>
          <p:nvPr/>
        </p:nvSpPr>
        <p:spPr>
          <a:xfrm>
            <a:off x="798067" y="3014863"/>
            <a:ext cx="1417382" cy="85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Platform</a:t>
            </a:r>
          </a:p>
        </p:txBody>
      </p:sp>
      <p:graphicFrame>
        <p:nvGraphicFramePr>
          <p:cNvPr id="400" name="Table 1-1"/>
          <p:cNvGraphicFramePr/>
          <p:nvPr/>
        </p:nvGraphicFramePr>
        <p:xfrm>
          <a:off x="2618346" y="3061023"/>
          <a:ext cx="21328609" cy="94497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315908"/>
              </a:tblGrid>
              <a:tr h="932270">
                <a:tc>
                  <a:txBody>
                    <a:bodyPr/>
                    <a:lstStyle/>
                    <a:p>
                      <a:pPr algn="l" defTabSz="914400"/>
                      <a:r>
                        <a:rPr sz="2700">
                          <a:latin typeface="Helvetica"/>
                          <a:ea typeface="Helvetica"/>
                          <a:cs typeface="Helvetica"/>
                          <a:sym typeface="Helvetica"/>
                        </a:rPr>
                        <a:t>Once in a life-time opportunity to become one of 50 members of a luxury resort community with real life experiences, long-term interpersonal connections, a lifetime concierge, and creating a family legacy.</a:t>
                      </a:r>
                    </a:p>
                  </a:txBody>
                  <a:tcPr marL="50800" marR="50800" marT="50800" marB="50800" anchor="ctr" anchorCtr="0" horzOverflow="overflow">
                    <a:solidFill>
                      <a:srgbClr val="D5D5D5"/>
                    </a:solidFill>
                  </a:tcPr>
                </a:tc>
              </a:tr>
            </a:tbl>
          </a:graphicData>
        </a:graphic>
      </p:graphicFrame>
      <p:sp>
        <p:nvSpPr>
          <p:cNvPr id="401" name="Pillar"/>
          <p:cNvSpPr txBox="1"/>
          <p:nvPr/>
        </p:nvSpPr>
        <p:spPr>
          <a:xfrm>
            <a:off x="798067" y="4188216"/>
            <a:ext cx="1417382" cy="856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Goals</a:t>
            </a:r>
          </a:p>
        </p:txBody>
      </p:sp>
      <p:graphicFrame>
        <p:nvGraphicFramePr>
          <p:cNvPr id="402" name="Table 1-2"/>
          <p:cNvGraphicFramePr/>
          <p:nvPr/>
        </p:nvGraphicFramePr>
        <p:xfrm>
          <a:off x="2625119" y="5259230"/>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1238250"/>
                      <a:r>
                        <a:rPr sz="2700">
                          <a:latin typeface="Helvetica"/>
                          <a:ea typeface="Helvetica"/>
                          <a:cs typeface="Helvetica"/>
                          <a:sym typeface="Helvetica"/>
                        </a:rPr>
                        <a:t>Considering luxury housing options and other potential locations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403" name="Pillar"/>
          <p:cNvSpPr txBox="1"/>
          <p:nvPr/>
        </p:nvSpPr>
        <p:spPr>
          <a:xfrm>
            <a:off x="776026" y="5451361"/>
            <a:ext cx="1417382" cy="85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Barrier</a:t>
            </a:r>
          </a:p>
        </p:txBody>
      </p:sp>
      <p:graphicFrame>
        <p:nvGraphicFramePr>
          <p:cNvPr id="404" name="Table 1-3"/>
          <p:cNvGraphicFramePr/>
          <p:nvPr/>
        </p:nvGraphicFramePr>
        <p:xfrm>
          <a:off x="6891132" y="4287877"/>
          <a:ext cx="3876200"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4000"/>
              </a:tblGrid>
              <a:tr h="781004">
                <a:tc>
                  <a:txBody>
                    <a:bodyPr/>
                    <a:lstStyle/>
                    <a:p>
                      <a:pPr defTabSz="914400"/>
                      <a:r>
                        <a:rPr b="1" sz="2800">
                          <a:solidFill>
                            <a:srgbClr val="FFFFFF"/>
                          </a:solidFill>
                          <a:latin typeface="Helvetica"/>
                          <a:ea typeface="Helvetica"/>
                          <a:cs typeface="Helvetica"/>
                          <a:sym typeface="Helvetica"/>
                        </a:rPr>
                        <a:t>Consider Options</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05" name="Table 1-3-1"/>
          <p:cNvGraphicFramePr/>
          <p:nvPr/>
        </p:nvGraphicFramePr>
        <p:xfrm>
          <a:off x="11181840" y="4268827"/>
          <a:ext cx="3888900"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6699"/>
              </a:tblGrid>
              <a:tr h="781004">
                <a:tc>
                  <a:txBody>
                    <a:bodyPr/>
                    <a:lstStyle/>
                    <a:p>
                      <a:pPr defTabSz="914400"/>
                      <a:r>
                        <a:rPr b="1" sz="2800">
                          <a:solidFill>
                            <a:srgbClr val="FFFFFF"/>
                          </a:solidFill>
                          <a:latin typeface="Helvetica"/>
                          <a:ea typeface="Helvetica"/>
                          <a:cs typeface="Helvetica"/>
                          <a:sym typeface="Helvetica"/>
                        </a:rPr>
                        <a:t>Buy Luxury Home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06" name="Table 1-3-1-1"/>
          <p:cNvGraphicFramePr/>
          <p:nvPr/>
        </p:nvGraphicFramePr>
        <p:xfrm>
          <a:off x="19803064" y="4287877"/>
          <a:ext cx="4082682"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9981"/>
              </a:tblGrid>
              <a:tr h="781004">
                <a:tc>
                  <a:txBody>
                    <a:bodyPr/>
                    <a:lstStyle/>
                    <a:p>
                      <a:pPr defTabSz="914400"/>
                      <a:r>
                        <a:rPr b="1" sz="2800">
                          <a:solidFill>
                            <a:srgbClr val="FFFFFF"/>
                          </a:solidFill>
                          <a:latin typeface="Helvetica"/>
                          <a:ea typeface="Helvetica"/>
                          <a:cs typeface="Helvetica"/>
                          <a:sym typeface="Helvetica"/>
                        </a:rPr>
                        <a:t>Advocate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07" name="Table 1-3-1-1-1"/>
          <p:cNvGraphicFramePr/>
          <p:nvPr/>
        </p:nvGraphicFramePr>
        <p:xfrm>
          <a:off x="15473356" y="4287877"/>
          <a:ext cx="4069982"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9981"/>
              </a:tblGrid>
              <a:tr h="781004">
                <a:tc>
                  <a:txBody>
                    <a:bodyPr/>
                    <a:lstStyle/>
                    <a:p>
                      <a:pPr defTabSz="914400"/>
                      <a:r>
                        <a:rPr b="1" sz="2800">
                          <a:solidFill>
                            <a:srgbClr val="FFFFFF"/>
                          </a:solidFill>
                          <a:latin typeface="Helvetica"/>
                          <a:ea typeface="Helvetica"/>
                          <a:cs typeface="Helvetica"/>
                          <a:sym typeface="Helvetica"/>
                        </a:rPr>
                        <a:t>Move-in and Living</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08" name="Table 1-2-1"/>
          <p:cNvGraphicFramePr/>
          <p:nvPr/>
        </p:nvGraphicFramePr>
        <p:xfrm>
          <a:off x="6903832" y="5259230"/>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Is this the right investment and location?</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09" name="Table 1-2-2"/>
          <p:cNvGraphicFramePr/>
          <p:nvPr/>
        </p:nvGraphicFramePr>
        <p:xfrm>
          <a:off x="11213590" y="5265580"/>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Timeline and buyer process, financing</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10" name="Table 1-2-2-1"/>
          <p:cNvGraphicFramePr/>
          <p:nvPr/>
        </p:nvGraphicFramePr>
        <p:xfrm>
          <a:off x="15501642" y="5259230"/>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Closing within defined timeframe</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11" name="Table 1-2-2-1-1"/>
          <p:cNvGraphicFramePr/>
          <p:nvPr/>
        </p:nvGraphicFramePr>
        <p:xfrm>
          <a:off x="19837804" y="5266127"/>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Padre Canyon is everything we imagined, Exceeded expectations.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412" name="Pillar"/>
          <p:cNvSpPr txBox="1"/>
          <p:nvPr/>
        </p:nvSpPr>
        <p:spPr>
          <a:xfrm>
            <a:off x="776026" y="7046852"/>
            <a:ext cx="1417382" cy="85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Message</a:t>
            </a:r>
          </a:p>
        </p:txBody>
      </p:sp>
      <p:graphicFrame>
        <p:nvGraphicFramePr>
          <p:cNvPr id="413" name="Table 1-2-3"/>
          <p:cNvGraphicFramePr/>
          <p:nvPr/>
        </p:nvGraphicFramePr>
        <p:xfrm>
          <a:off x="2628785" y="6939748"/>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Ultra-luxury resort, onsite amenities, location and property</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14" name="Table 1-2-1-1"/>
          <p:cNvGraphicFramePr/>
          <p:nvPr/>
        </p:nvGraphicFramePr>
        <p:xfrm>
          <a:off x="6919493" y="693122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List of membership and resort amenities, services, customizations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15" name="Table 1-2-2-2"/>
          <p:cNvGraphicFramePr/>
          <p:nvPr/>
        </p:nvGraphicFramePr>
        <p:xfrm>
          <a:off x="11175490" y="693122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Customer satisfaction</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16" name="Table 1-2-2-1-2"/>
          <p:cNvGraphicFramePr/>
          <p:nvPr/>
        </p:nvGraphicFramePr>
        <p:xfrm>
          <a:off x="15492007" y="6939748"/>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Welcome to our community</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17" name="Table 1-2-2-1-1-1"/>
          <p:cNvGraphicFramePr/>
          <p:nvPr/>
        </p:nvGraphicFramePr>
        <p:xfrm>
          <a:off x="19821715" y="6940295"/>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We want to make sure you have everything you need.</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418" name="Pillar"/>
          <p:cNvSpPr txBox="1"/>
          <p:nvPr/>
        </p:nvSpPr>
        <p:spPr>
          <a:xfrm>
            <a:off x="826826" y="8817364"/>
            <a:ext cx="1417382" cy="856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RTBs</a:t>
            </a:r>
          </a:p>
        </p:txBody>
      </p:sp>
      <p:graphicFrame>
        <p:nvGraphicFramePr>
          <p:cNvPr id="419" name="Table 1-2-3-1"/>
          <p:cNvGraphicFramePr/>
          <p:nvPr/>
        </p:nvGraphicFramePr>
        <p:xfrm>
          <a:off x="2628785" y="871026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Images, Videos, Website and nurturing email series.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0" name="Table 1-2-1-1-1"/>
          <p:cNvGraphicFramePr/>
          <p:nvPr/>
        </p:nvGraphicFramePr>
        <p:xfrm>
          <a:off x="6919493" y="8710808"/>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Luxury amenities, nature surroundings, concierge, finest materials used</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1" name="Table 1-2-2-2-1"/>
          <p:cNvGraphicFramePr/>
          <p:nvPr/>
        </p:nvGraphicFramePr>
        <p:xfrm>
          <a:off x="11197501" y="871026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Customer reviews, Testimonials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2" name="Table 1-2-2-1-2-1"/>
          <p:cNvGraphicFramePr/>
          <p:nvPr/>
        </p:nvGraphicFramePr>
        <p:xfrm>
          <a:off x="15492007" y="871026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Experiences nearby, amenities usages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3" name="Table 1-2-2-1-1-1-1"/>
          <p:cNvGraphicFramePr/>
          <p:nvPr/>
        </p:nvGraphicFramePr>
        <p:xfrm>
          <a:off x="19821715" y="8710808"/>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Testimonials and customer reviews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424" name="Pillar"/>
          <p:cNvSpPr txBox="1"/>
          <p:nvPr/>
        </p:nvSpPr>
        <p:spPr>
          <a:xfrm>
            <a:off x="852226" y="10395187"/>
            <a:ext cx="1417382" cy="856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Desired Action</a:t>
            </a:r>
          </a:p>
        </p:txBody>
      </p:sp>
      <p:graphicFrame>
        <p:nvGraphicFramePr>
          <p:cNvPr id="425" name="Table 1-2-3-1-1"/>
          <p:cNvGraphicFramePr/>
          <p:nvPr/>
        </p:nvGraphicFramePr>
        <p:xfrm>
          <a:off x="2628785" y="10288084"/>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Educate on property, amenities and services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6" name="Table 1-2-1-1-1-1"/>
          <p:cNvGraphicFramePr/>
          <p:nvPr/>
        </p:nvGraphicFramePr>
        <p:xfrm>
          <a:off x="6919493" y="1028863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Phone call, form submissions, plan a visit &amp; experience Sentierre</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7" name="Table 1-2-2-2-1-1"/>
          <p:cNvGraphicFramePr/>
          <p:nvPr/>
        </p:nvGraphicFramePr>
        <p:xfrm>
          <a:off x="11197501" y="10288084"/>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Reservations, complete financing and buying home</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8" name="Table 1-2-2-1-2-1-1"/>
          <p:cNvGraphicFramePr/>
          <p:nvPr/>
        </p:nvGraphicFramePr>
        <p:xfrm>
          <a:off x="15492007" y="10288084"/>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Become a satisfied owner, resort-rental</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29" name="Table 1-2-2-1-1-1-1-1"/>
          <p:cNvGraphicFramePr/>
          <p:nvPr/>
        </p:nvGraphicFramePr>
        <p:xfrm>
          <a:off x="19821715" y="1028863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Buyers/renters sharing their living experience, renting out villa</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1" name="Rectangle"/>
          <p:cNvSpPr/>
          <p:nvPr/>
        </p:nvSpPr>
        <p:spPr>
          <a:xfrm>
            <a:off x="0" y="700313"/>
            <a:ext cx="16377815" cy="2071680"/>
          </a:xfrm>
          <a:prstGeom prst="rect">
            <a:avLst/>
          </a:prstGeom>
          <a:solidFill>
            <a:srgbClr val="DE3B27"/>
          </a:solidFill>
          <a:ln w="12700">
            <a:miter lim="400000"/>
          </a:ln>
        </p:spPr>
        <p:txBody>
          <a:bodyPr lIns="71436" tIns="71436" rIns="71436" bIns="71436" anchor="ctr"/>
          <a:lstStyle/>
          <a:p>
            <a:pPr algn="l" defTabSz="820737">
              <a:defRPr sz="3200">
                <a:solidFill>
                  <a:srgbClr val="000000"/>
                </a:solidFill>
              </a:defRPr>
            </a:pPr>
          </a:p>
        </p:txBody>
      </p:sp>
      <p:sp>
        <p:nvSpPr>
          <p:cNvPr id="432" name="GO-TO-MARKET STRATEGY"/>
          <p:cNvSpPr txBox="1"/>
          <p:nvPr/>
        </p:nvSpPr>
        <p:spPr>
          <a:xfrm>
            <a:off x="734454" y="1156715"/>
            <a:ext cx="19944033" cy="13620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lgn="l" defTabSz="3427412">
              <a:lnSpc>
                <a:spcPct val="90000"/>
              </a:lnSpc>
              <a:spcBef>
                <a:spcPts val="6300"/>
              </a:spcBef>
              <a:defRPr b="1" spc="400" sz="8000">
                <a:solidFill>
                  <a:srgbClr val="FBF6ED"/>
                </a:solidFill>
                <a:latin typeface="Helvetica"/>
                <a:ea typeface="Helvetica"/>
                <a:cs typeface="Helvetica"/>
                <a:sym typeface="Helvetica"/>
              </a:defRPr>
            </a:lvl1pPr>
          </a:lstStyle>
          <a:p>
            <a:pPr/>
            <a:r>
              <a:t>GO-TO-MARKET STRATEGY</a:t>
            </a:r>
          </a:p>
        </p:txBody>
      </p:sp>
      <p:graphicFrame>
        <p:nvGraphicFramePr>
          <p:cNvPr id="433" name="Table 1"/>
          <p:cNvGraphicFramePr/>
          <p:nvPr/>
        </p:nvGraphicFramePr>
        <p:xfrm>
          <a:off x="2613124" y="4281527"/>
          <a:ext cx="3705284"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4000"/>
              </a:tblGrid>
              <a:tr h="781004">
                <a:tc>
                  <a:txBody>
                    <a:bodyPr/>
                    <a:lstStyle/>
                    <a:p>
                      <a:pPr defTabSz="914400"/>
                      <a:r>
                        <a:rPr b="1" sz="2800">
                          <a:solidFill>
                            <a:srgbClr val="FFFFFF"/>
                          </a:solidFill>
                          <a:latin typeface="Helvetica"/>
                          <a:ea typeface="Helvetica"/>
                          <a:cs typeface="Helvetica"/>
                          <a:sym typeface="Helvetica"/>
                        </a:rPr>
                        <a:t>Seeking Solutions</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sp>
        <p:nvSpPr>
          <p:cNvPr id="434" name="Pillar"/>
          <p:cNvSpPr txBox="1"/>
          <p:nvPr/>
        </p:nvSpPr>
        <p:spPr>
          <a:xfrm>
            <a:off x="798067" y="4188216"/>
            <a:ext cx="1417382" cy="856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Goals</a:t>
            </a:r>
          </a:p>
        </p:txBody>
      </p:sp>
      <p:graphicFrame>
        <p:nvGraphicFramePr>
          <p:cNvPr id="435" name="Table 1-3"/>
          <p:cNvGraphicFramePr/>
          <p:nvPr/>
        </p:nvGraphicFramePr>
        <p:xfrm>
          <a:off x="6891132" y="4287877"/>
          <a:ext cx="3876200"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4000"/>
              </a:tblGrid>
              <a:tr h="781004">
                <a:tc>
                  <a:txBody>
                    <a:bodyPr/>
                    <a:lstStyle/>
                    <a:p>
                      <a:pPr defTabSz="914400"/>
                      <a:r>
                        <a:rPr b="1" sz="2800">
                          <a:solidFill>
                            <a:srgbClr val="FFFFFF"/>
                          </a:solidFill>
                          <a:latin typeface="Helvetica"/>
                          <a:ea typeface="Helvetica"/>
                          <a:cs typeface="Helvetica"/>
                          <a:sym typeface="Helvetica"/>
                        </a:rPr>
                        <a:t>Consider Options</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36" name="Table 1-3-1"/>
          <p:cNvGraphicFramePr/>
          <p:nvPr/>
        </p:nvGraphicFramePr>
        <p:xfrm>
          <a:off x="11181840" y="4268827"/>
          <a:ext cx="3888900"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6699"/>
              </a:tblGrid>
              <a:tr h="781004">
                <a:tc>
                  <a:txBody>
                    <a:bodyPr/>
                    <a:lstStyle/>
                    <a:p>
                      <a:pPr defTabSz="914400"/>
                      <a:r>
                        <a:rPr b="1" sz="2800">
                          <a:solidFill>
                            <a:srgbClr val="FFFFFF"/>
                          </a:solidFill>
                          <a:latin typeface="Helvetica"/>
                          <a:ea typeface="Helvetica"/>
                          <a:cs typeface="Helvetica"/>
                          <a:sym typeface="Helvetica"/>
                        </a:rPr>
                        <a:t>Buy Luxury Home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37" name="Table 1-3-1-1"/>
          <p:cNvGraphicFramePr/>
          <p:nvPr/>
        </p:nvGraphicFramePr>
        <p:xfrm>
          <a:off x="19803064" y="4287877"/>
          <a:ext cx="4082682"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9981"/>
              </a:tblGrid>
              <a:tr h="781004">
                <a:tc>
                  <a:txBody>
                    <a:bodyPr/>
                    <a:lstStyle/>
                    <a:p>
                      <a:pPr defTabSz="914400"/>
                      <a:r>
                        <a:rPr b="1" sz="2800">
                          <a:solidFill>
                            <a:srgbClr val="FFFFFF"/>
                          </a:solidFill>
                          <a:latin typeface="Helvetica"/>
                          <a:ea typeface="Helvetica"/>
                          <a:cs typeface="Helvetica"/>
                          <a:sym typeface="Helvetica"/>
                        </a:rPr>
                        <a:t>Advocate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graphicFrame>
        <p:nvGraphicFramePr>
          <p:cNvPr id="438" name="Table 1-3-1-1-1"/>
          <p:cNvGraphicFramePr/>
          <p:nvPr/>
        </p:nvGraphicFramePr>
        <p:xfrm>
          <a:off x="15473356" y="4287877"/>
          <a:ext cx="4069982" cy="79370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69981"/>
              </a:tblGrid>
              <a:tr h="781004">
                <a:tc>
                  <a:txBody>
                    <a:bodyPr/>
                    <a:lstStyle/>
                    <a:p>
                      <a:pPr defTabSz="914400"/>
                      <a:r>
                        <a:rPr b="1" sz="2800">
                          <a:solidFill>
                            <a:srgbClr val="FFFFFF"/>
                          </a:solidFill>
                          <a:latin typeface="Helvetica"/>
                          <a:ea typeface="Helvetica"/>
                          <a:cs typeface="Helvetica"/>
                          <a:sym typeface="Helvetica"/>
                        </a:rPr>
                        <a:t>Move-in and Living</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E3B27"/>
                    </a:solidFill>
                  </a:tcPr>
                </a:tc>
              </a:tr>
            </a:tbl>
          </a:graphicData>
        </a:graphic>
      </p:graphicFrame>
      <p:sp>
        <p:nvSpPr>
          <p:cNvPr id="439" name="Pillar"/>
          <p:cNvSpPr txBox="1"/>
          <p:nvPr/>
        </p:nvSpPr>
        <p:spPr>
          <a:xfrm>
            <a:off x="788726" y="5442187"/>
            <a:ext cx="1417382" cy="856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Desired Action</a:t>
            </a:r>
          </a:p>
        </p:txBody>
      </p:sp>
      <p:graphicFrame>
        <p:nvGraphicFramePr>
          <p:cNvPr id="440" name="Table 1-2-3-1-1"/>
          <p:cNvGraphicFramePr/>
          <p:nvPr/>
        </p:nvGraphicFramePr>
        <p:xfrm>
          <a:off x="2628785" y="5335084"/>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Educate on property, amenities and services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1" name="Table 1-2-1-1-1-1"/>
          <p:cNvGraphicFramePr/>
          <p:nvPr/>
        </p:nvGraphicFramePr>
        <p:xfrm>
          <a:off x="6919493" y="5335631"/>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Phone call, form submissions, plan a visit &amp; experience Sentierre</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2" name="Table 1-2-2-2-1-1"/>
          <p:cNvGraphicFramePr/>
          <p:nvPr/>
        </p:nvGraphicFramePr>
        <p:xfrm>
          <a:off x="11197501" y="5335084"/>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Complete financing and buying home</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3" name="Table 1-2-2-1-2-1-1"/>
          <p:cNvGraphicFramePr/>
          <p:nvPr/>
        </p:nvGraphicFramePr>
        <p:xfrm>
          <a:off x="15492007" y="5335084"/>
          <a:ext cx="4089401"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1362074">
                <a:tc>
                  <a:txBody>
                    <a:bodyPr/>
                    <a:lstStyle/>
                    <a:p>
                      <a:pPr algn="l" defTabSz="914400"/>
                      <a:r>
                        <a:rPr sz="2700">
                          <a:latin typeface="Helvetica"/>
                          <a:ea typeface="Helvetica"/>
                          <a:cs typeface="Helvetica"/>
                          <a:sym typeface="Helvetica"/>
                        </a:rPr>
                        <a:t>Become a satisfied owner</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4" name="Table 1-2-2-1-1-1-1-1"/>
          <p:cNvGraphicFramePr/>
          <p:nvPr/>
        </p:nvGraphicFramePr>
        <p:xfrm>
          <a:off x="19821715" y="5335631"/>
          <a:ext cx="4045379" cy="137477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32678"/>
              </a:tblGrid>
              <a:tr h="1362074">
                <a:tc>
                  <a:txBody>
                    <a:bodyPr/>
                    <a:lstStyle/>
                    <a:p>
                      <a:pPr algn="l" defTabSz="914400"/>
                      <a:r>
                        <a:rPr sz="2700">
                          <a:latin typeface="Helvetica"/>
                          <a:ea typeface="Helvetica"/>
                          <a:cs typeface="Helvetica"/>
                          <a:sym typeface="Helvetica"/>
                        </a:rPr>
                        <a:t>Buyers sharing their living experience, possibly renting out</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445" name="Pillar"/>
          <p:cNvSpPr txBox="1"/>
          <p:nvPr/>
        </p:nvSpPr>
        <p:spPr>
          <a:xfrm>
            <a:off x="801426" y="6889987"/>
            <a:ext cx="1614719" cy="856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914377">
              <a:lnSpc>
                <a:spcPct val="80000"/>
              </a:lnSpc>
              <a:defRPr b="1">
                <a:solidFill>
                  <a:srgbClr val="DE3B27"/>
                </a:solidFill>
                <a:latin typeface="Helvetica"/>
                <a:ea typeface="Helvetica"/>
                <a:cs typeface="Helvetica"/>
                <a:sym typeface="Helvetica"/>
              </a:defRPr>
            </a:lvl1pPr>
          </a:lstStyle>
          <a:p>
            <a:pPr/>
            <a:r>
              <a:t>Channels</a:t>
            </a:r>
          </a:p>
        </p:txBody>
      </p:sp>
      <p:graphicFrame>
        <p:nvGraphicFramePr>
          <p:cNvPr id="446" name="Table 1-2-3-1-1-1"/>
          <p:cNvGraphicFramePr/>
          <p:nvPr/>
        </p:nvGraphicFramePr>
        <p:xfrm>
          <a:off x="2601036" y="6976061"/>
          <a:ext cx="4089401" cy="538689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5374193">
                <a:tc>
                  <a:txBody>
                    <a:bodyPr/>
                    <a:lstStyle/>
                    <a:p>
                      <a:pPr algn="l" defTabSz="914400"/>
                      <a:r>
                        <a:rPr sz="2700">
                          <a:latin typeface="Helvetica"/>
                          <a:ea typeface="Helvetica"/>
                          <a:cs typeface="Helvetica"/>
                          <a:sym typeface="Helvetica"/>
                        </a:rPr>
                        <a:t>Hyper-targeting of qualified audiences. Use of search, display, social ads and video pre-roll.</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7" name="Table 1-2-1-1-1-1-1"/>
          <p:cNvGraphicFramePr/>
          <p:nvPr/>
        </p:nvGraphicFramePr>
        <p:xfrm>
          <a:off x="6917144" y="6976609"/>
          <a:ext cx="4089401" cy="5385799"/>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5373099">
                <a:tc>
                  <a:txBody>
                    <a:bodyPr/>
                    <a:lstStyle/>
                    <a:p>
                      <a:pPr algn="l" defTabSz="914400"/>
                      <a:r>
                        <a:rPr sz="2700">
                          <a:latin typeface="Helvetica"/>
                          <a:ea typeface="Helvetica"/>
                          <a:cs typeface="Helvetica"/>
                          <a:sym typeface="Helvetica"/>
                        </a:rPr>
                        <a:t>Continued hyper-targeting of audiences. Use of search, display, social and retargeting ads, email series.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8" name="Table 1-2-2-2-1-1-1"/>
          <p:cNvGraphicFramePr/>
          <p:nvPr/>
        </p:nvGraphicFramePr>
        <p:xfrm>
          <a:off x="11169753" y="6976061"/>
          <a:ext cx="4089401" cy="538689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5374193">
                <a:tc>
                  <a:txBody>
                    <a:bodyPr/>
                    <a:lstStyle/>
                    <a:p>
                      <a:pPr algn="l" defTabSz="914400"/>
                      <a:r>
                        <a:rPr sz="2700">
                          <a:latin typeface="Helvetica"/>
                          <a:ea typeface="Helvetica"/>
                          <a:cs typeface="Helvetica"/>
                          <a:sym typeface="Helvetica"/>
                        </a:rPr>
                        <a:t>Targeted messaging through email, text and phone from Sales | Marketing team.</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49" name="Table 1-2-2-1-2-1-1-1"/>
          <p:cNvGraphicFramePr/>
          <p:nvPr/>
        </p:nvGraphicFramePr>
        <p:xfrm>
          <a:off x="15464259" y="6976061"/>
          <a:ext cx="4089401" cy="5386895"/>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5374193">
                <a:tc>
                  <a:txBody>
                    <a:bodyPr/>
                    <a:lstStyle/>
                    <a:p>
                      <a:pPr algn="l" defTabSz="914400"/>
                      <a:r>
                        <a:rPr sz="2700">
                          <a:latin typeface="Helvetica"/>
                          <a:ea typeface="Helvetica"/>
                          <a:cs typeface="Helvetica"/>
                          <a:sym typeface="Helvetica"/>
                        </a:rPr>
                        <a:t>Targeted messaging through email, text and phone, including welcome gift</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graphicFrame>
        <p:nvGraphicFramePr>
          <p:cNvPr id="450" name="Table 1-2-2-1-1-1-1-1-1"/>
          <p:cNvGraphicFramePr/>
          <p:nvPr/>
        </p:nvGraphicFramePr>
        <p:xfrm>
          <a:off x="19793966" y="6976609"/>
          <a:ext cx="4089401" cy="5399594"/>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4076700"/>
              </a:tblGrid>
              <a:tr h="5386893">
                <a:tc>
                  <a:txBody>
                    <a:bodyPr/>
                    <a:lstStyle/>
                    <a:p>
                      <a:pPr algn="l" defTabSz="914400"/>
                      <a:r>
                        <a:rPr sz="2700">
                          <a:latin typeface="Helvetica"/>
                          <a:ea typeface="Helvetica"/>
                          <a:cs typeface="Helvetica"/>
                          <a:sym typeface="Helvetica"/>
                        </a:rPr>
                        <a:t>Targeted messaging and updates through email, text, phone, social media and customer appreciation events</a:t>
                      </a:r>
                    </a:p>
                  </a:txBody>
                  <a:tcPr marL="50800" marR="50800" marT="50800" marB="5080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pic>
        <p:nvPicPr>
          <p:cNvPr id="451" name="Image" descr="Image"/>
          <p:cNvPicPr>
            <a:picLocks noChangeAspect="1"/>
          </p:cNvPicPr>
          <p:nvPr/>
        </p:nvPicPr>
        <p:blipFill>
          <a:blip r:embed="rId2">
            <a:extLst/>
          </a:blip>
          <a:stretch>
            <a:fillRect/>
          </a:stretch>
        </p:blipFill>
        <p:spPr>
          <a:xfrm>
            <a:off x="21348783" y="9233133"/>
            <a:ext cx="699038" cy="702659"/>
          </a:xfrm>
          <a:prstGeom prst="rect">
            <a:avLst/>
          </a:prstGeom>
          <a:ln w="12700">
            <a:miter lim="400000"/>
          </a:ln>
        </p:spPr>
      </p:pic>
      <p:pic>
        <p:nvPicPr>
          <p:cNvPr id="452" name="1.png" descr="1.png"/>
          <p:cNvPicPr>
            <a:picLocks noChangeAspect="1"/>
          </p:cNvPicPr>
          <p:nvPr/>
        </p:nvPicPr>
        <p:blipFill>
          <a:blip r:embed="rId3">
            <a:extLst/>
          </a:blip>
          <a:stretch>
            <a:fillRect/>
          </a:stretch>
        </p:blipFill>
        <p:spPr>
          <a:xfrm>
            <a:off x="20239738" y="9097046"/>
            <a:ext cx="965971" cy="974833"/>
          </a:xfrm>
          <a:prstGeom prst="rect">
            <a:avLst/>
          </a:prstGeom>
          <a:ln w="12700">
            <a:miter lim="400000"/>
          </a:ln>
        </p:spPr>
      </p:pic>
      <p:grpSp>
        <p:nvGrpSpPr>
          <p:cNvPr id="459" name="Group"/>
          <p:cNvGrpSpPr/>
          <p:nvPr/>
        </p:nvGrpSpPr>
        <p:grpSpPr>
          <a:xfrm>
            <a:off x="3039317" y="9108397"/>
            <a:ext cx="2882668" cy="1916477"/>
            <a:chOff x="0" y="0"/>
            <a:chExt cx="2882666" cy="1916476"/>
          </a:xfrm>
        </p:grpSpPr>
        <p:sp>
          <p:nvSpPr>
            <p:cNvPr id="453" name="Computer"/>
            <p:cNvSpPr/>
            <p:nvPr/>
          </p:nvSpPr>
          <p:spPr>
            <a:xfrm>
              <a:off x="2080434" y="279400"/>
              <a:ext cx="651196" cy="52550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54" name="Image" descr="Image"/>
            <p:cNvPicPr>
              <a:picLocks noChangeAspect="1"/>
            </p:cNvPicPr>
            <p:nvPr/>
          </p:nvPicPr>
          <p:blipFill>
            <a:blip r:embed="rId4">
              <a:extLst/>
            </a:blip>
            <a:stretch>
              <a:fillRect/>
            </a:stretch>
          </p:blipFill>
          <p:spPr>
            <a:xfrm>
              <a:off x="1077619" y="105309"/>
              <a:ext cx="690604" cy="690603"/>
            </a:xfrm>
            <a:prstGeom prst="rect">
              <a:avLst/>
            </a:prstGeom>
            <a:ln w="12700" cap="flat">
              <a:noFill/>
              <a:miter lim="400000"/>
            </a:ln>
            <a:effectLst/>
          </p:spPr>
        </p:pic>
        <p:pic>
          <p:nvPicPr>
            <p:cNvPr id="455" name="Image" descr="Image"/>
            <p:cNvPicPr>
              <a:picLocks noChangeAspect="1"/>
            </p:cNvPicPr>
            <p:nvPr/>
          </p:nvPicPr>
          <p:blipFill>
            <a:blip r:embed="rId2">
              <a:extLst/>
            </a:blip>
            <a:stretch>
              <a:fillRect/>
            </a:stretch>
          </p:blipFill>
          <p:spPr>
            <a:xfrm>
              <a:off x="1073402" y="1084139"/>
              <a:ext cx="699038" cy="702659"/>
            </a:xfrm>
            <a:prstGeom prst="rect">
              <a:avLst/>
            </a:prstGeom>
            <a:ln w="12700" cap="flat">
              <a:noFill/>
              <a:miter lim="400000"/>
            </a:ln>
            <a:effectLst/>
          </p:spPr>
        </p:pic>
        <p:pic>
          <p:nvPicPr>
            <p:cNvPr id="456" name="Image" descr="Image"/>
            <p:cNvPicPr>
              <a:picLocks noChangeAspect="1"/>
            </p:cNvPicPr>
            <p:nvPr/>
          </p:nvPicPr>
          <p:blipFill>
            <a:blip r:embed="rId5">
              <a:extLst/>
            </a:blip>
            <a:stretch>
              <a:fillRect/>
            </a:stretch>
          </p:blipFill>
          <p:spPr>
            <a:xfrm>
              <a:off x="207967" y="0"/>
              <a:ext cx="550036" cy="825021"/>
            </a:xfrm>
            <a:prstGeom prst="rect">
              <a:avLst/>
            </a:prstGeom>
            <a:ln w="12700" cap="flat">
              <a:noFill/>
              <a:miter lim="400000"/>
            </a:ln>
            <a:effectLst/>
          </p:spPr>
        </p:pic>
        <p:pic>
          <p:nvPicPr>
            <p:cNvPr id="457" name="1.png" descr="1.png"/>
            <p:cNvPicPr>
              <a:picLocks noChangeAspect="1"/>
            </p:cNvPicPr>
            <p:nvPr/>
          </p:nvPicPr>
          <p:blipFill>
            <a:blip r:embed="rId3">
              <a:extLst/>
            </a:blip>
            <a:stretch>
              <a:fillRect/>
            </a:stretch>
          </p:blipFill>
          <p:spPr>
            <a:xfrm>
              <a:off x="0" y="922597"/>
              <a:ext cx="965971" cy="974833"/>
            </a:xfrm>
            <a:prstGeom prst="rect">
              <a:avLst/>
            </a:prstGeom>
            <a:ln w="12700" cap="flat">
              <a:noFill/>
              <a:miter lim="400000"/>
            </a:ln>
            <a:effectLst/>
          </p:spPr>
        </p:pic>
        <p:pic>
          <p:nvPicPr>
            <p:cNvPr id="458" name="5.png" descr="5.png"/>
            <p:cNvPicPr>
              <a:picLocks noChangeAspect="1"/>
            </p:cNvPicPr>
            <p:nvPr/>
          </p:nvPicPr>
          <p:blipFill>
            <a:blip r:embed="rId6">
              <a:extLst/>
            </a:blip>
            <a:stretch>
              <a:fillRect/>
            </a:stretch>
          </p:blipFill>
          <p:spPr>
            <a:xfrm>
              <a:off x="1929396" y="954460"/>
              <a:ext cx="953271" cy="962017"/>
            </a:xfrm>
            <a:prstGeom prst="rect">
              <a:avLst/>
            </a:prstGeom>
            <a:ln w="12700" cap="flat">
              <a:noFill/>
              <a:miter lim="400000"/>
            </a:ln>
            <a:effectLst/>
          </p:spPr>
        </p:pic>
      </p:grpSp>
      <p:pic>
        <p:nvPicPr>
          <p:cNvPr id="460" name="Image" descr="Image"/>
          <p:cNvPicPr>
            <a:picLocks noChangeAspect="1"/>
          </p:cNvPicPr>
          <p:nvPr/>
        </p:nvPicPr>
        <p:blipFill>
          <a:blip r:embed="rId7">
            <a:extLst/>
          </a:blip>
          <a:stretch>
            <a:fillRect/>
          </a:stretch>
        </p:blipFill>
        <p:spPr>
          <a:xfrm>
            <a:off x="12863472" y="9199730"/>
            <a:ext cx="744759" cy="642356"/>
          </a:xfrm>
          <a:prstGeom prst="rect">
            <a:avLst/>
          </a:prstGeom>
          <a:ln w="12700">
            <a:miter lim="400000"/>
          </a:ln>
        </p:spPr>
      </p:pic>
      <p:sp>
        <p:nvSpPr>
          <p:cNvPr id="461" name="Mail"/>
          <p:cNvSpPr/>
          <p:nvPr/>
        </p:nvSpPr>
        <p:spPr>
          <a:xfrm>
            <a:off x="12815268" y="10376579"/>
            <a:ext cx="841167" cy="531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62" name="Image" descr="Image"/>
          <p:cNvPicPr>
            <a:picLocks noChangeAspect="1"/>
          </p:cNvPicPr>
          <p:nvPr/>
        </p:nvPicPr>
        <p:blipFill>
          <a:blip r:embed="rId5">
            <a:extLst/>
          </a:blip>
          <a:stretch>
            <a:fillRect/>
          </a:stretch>
        </p:blipFill>
        <p:spPr>
          <a:xfrm>
            <a:off x="11974737" y="9108397"/>
            <a:ext cx="550035" cy="825021"/>
          </a:xfrm>
          <a:prstGeom prst="rect">
            <a:avLst/>
          </a:prstGeom>
          <a:ln w="12700">
            <a:miter lim="400000"/>
          </a:ln>
        </p:spPr>
      </p:pic>
      <p:sp>
        <p:nvSpPr>
          <p:cNvPr id="463" name="Phone"/>
          <p:cNvSpPr/>
          <p:nvPr/>
        </p:nvSpPr>
        <p:spPr>
          <a:xfrm>
            <a:off x="13946931" y="8954541"/>
            <a:ext cx="550036" cy="1132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471" name="Group"/>
          <p:cNvGrpSpPr/>
          <p:nvPr/>
        </p:nvGrpSpPr>
        <p:grpSpPr>
          <a:xfrm>
            <a:off x="7481798" y="9108397"/>
            <a:ext cx="2882668" cy="2663532"/>
            <a:chOff x="0" y="0"/>
            <a:chExt cx="2882667" cy="2663531"/>
          </a:xfrm>
        </p:grpSpPr>
        <p:sp>
          <p:nvSpPr>
            <p:cNvPr id="464" name="Computer"/>
            <p:cNvSpPr/>
            <p:nvPr/>
          </p:nvSpPr>
          <p:spPr>
            <a:xfrm>
              <a:off x="2080435" y="279400"/>
              <a:ext cx="651195" cy="52550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65" name="Image" descr="Image"/>
            <p:cNvPicPr>
              <a:picLocks noChangeAspect="1"/>
            </p:cNvPicPr>
            <p:nvPr/>
          </p:nvPicPr>
          <p:blipFill>
            <a:blip r:embed="rId4">
              <a:extLst/>
            </a:blip>
            <a:stretch>
              <a:fillRect/>
            </a:stretch>
          </p:blipFill>
          <p:spPr>
            <a:xfrm>
              <a:off x="1077620" y="105309"/>
              <a:ext cx="690603" cy="690603"/>
            </a:xfrm>
            <a:prstGeom prst="rect">
              <a:avLst/>
            </a:prstGeom>
            <a:ln w="12700" cap="flat">
              <a:noFill/>
              <a:miter lim="400000"/>
            </a:ln>
            <a:effectLst/>
          </p:spPr>
        </p:pic>
        <p:pic>
          <p:nvPicPr>
            <p:cNvPr id="466" name="Image" descr="Image"/>
            <p:cNvPicPr>
              <a:picLocks noChangeAspect="1"/>
            </p:cNvPicPr>
            <p:nvPr/>
          </p:nvPicPr>
          <p:blipFill>
            <a:blip r:embed="rId2">
              <a:extLst/>
            </a:blip>
            <a:stretch>
              <a:fillRect/>
            </a:stretch>
          </p:blipFill>
          <p:spPr>
            <a:xfrm>
              <a:off x="1073402" y="1084139"/>
              <a:ext cx="699038" cy="702659"/>
            </a:xfrm>
            <a:prstGeom prst="rect">
              <a:avLst/>
            </a:prstGeom>
            <a:ln w="12700" cap="flat">
              <a:noFill/>
              <a:miter lim="400000"/>
            </a:ln>
            <a:effectLst/>
          </p:spPr>
        </p:pic>
        <p:pic>
          <p:nvPicPr>
            <p:cNvPr id="467" name="Image" descr="Image"/>
            <p:cNvPicPr>
              <a:picLocks noChangeAspect="1"/>
            </p:cNvPicPr>
            <p:nvPr/>
          </p:nvPicPr>
          <p:blipFill>
            <a:blip r:embed="rId5">
              <a:extLst/>
            </a:blip>
            <a:stretch>
              <a:fillRect/>
            </a:stretch>
          </p:blipFill>
          <p:spPr>
            <a:xfrm>
              <a:off x="207967" y="0"/>
              <a:ext cx="550036" cy="825021"/>
            </a:xfrm>
            <a:prstGeom prst="rect">
              <a:avLst/>
            </a:prstGeom>
            <a:ln w="12700" cap="flat">
              <a:noFill/>
              <a:miter lim="400000"/>
            </a:ln>
            <a:effectLst/>
          </p:spPr>
        </p:pic>
        <p:pic>
          <p:nvPicPr>
            <p:cNvPr id="468" name="1.png" descr="1.png"/>
            <p:cNvPicPr>
              <a:picLocks noChangeAspect="1"/>
            </p:cNvPicPr>
            <p:nvPr/>
          </p:nvPicPr>
          <p:blipFill>
            <a:blip r:embed="rId3">
              <a:extLst/>
            </a:blip>
            <a:stretch>
              <a:fillRect/>
            </a:stretch>
          </p:blipFill>
          <p:spPr>
            <a:xfrm>
              <a:off x="0" y="922597"/>
              <a:ext cx="965971" cy="974833"/>
            </a:xfrm>
            <a:prstGeom prst="rect">
              <a:avLst/>
            </a:prstGeom>
            <a:ln w="12700" cap="flat">
              <a:noFill/>
              <a:miter lim="400000"/>
            </a:ln>
            <a:effectLst/>
          </p:spPr>
        </p:pic>
        <p:pic>
          <p:nvPicPr>
            <p:cNvPr id="469" name="5.png" descr="5.png"/>
            <p:cNvPicPr>
              <a:picLocks noChangeAspect="1"/>
            </p:cNvPicPr>
            <p:nvPr/>
          </p:nvPicPr>
          <p:blipFill>
            <a:blip r:embed="rId6">
              <a:extLst/>
            </a:blip>
            <a:stretch>
              <a:fillRect/>
            </a:stretch>
          </p:blipFill>
          <p:spPr>
            <a:xfrm>
              <a:off x="1929396" y="954460"/>
              <a:ext cx="953272" cy="962017"/>
            </a:xfrm>
            <a:prstGeom prst="rect">
              <a:avLst/>
            </a:prstGeom>
            <a:ln w="12700" cap="flat">
              <a:noFill/>
              <a:miter lim="400000"/>
            </a:ln>
            <a:effectLst/>
          </p:spPr>
        </p:pic>
        <p:sp>
          <p:nvSpPr>
            <p:cNvPr id="470" name="Mail"/>
            <p:cNvSpPr/>
            <p:nvPr/>
          </p:nvSpPr>
          <p:spPr>
            <a:xfrm>
              <a:off x="1020750" y="2131781"/>
              <a:ext cx="841167" cy="531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472" name="Gift"/>
          <p:cNvSpPr/>
          <p:nvPr/>
        </p:nvSpPr>
        <p:spPr>
          <a:xfrm>
            <a:off x="17476666" y="10281697"/>
            <a:ext cx="841167" cy="991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9366" y="0"/>
                  <a:pt x="8196" y="977"/>
                  <a:pt x="8164" y="2187"/>
                </a:cubicBezTo>
                <a:cubicBezTo>
                  <a:pt x="7271" y="1693"/>
                  <a:pt x="6060" y="1770"/>
                  <a:pt x="5266" y="2427"/>
                </a:cubicBezTo>
                <a:cubicBezTo>
                  <a:pt x="4820" y="2796"/>
                  <a:pt x="4570" y="3288"/>
                  <a:pt x="4562" y="3816"/>
                </a:cubicBezTo>
                <a:cubicBezTo>
                  <a:pt x="4555" y="4344"/>
                  <a:pt x="4789" y="4843"/>
                  <a:pt x="5224" y="5221"/>
                </a:cubicBezTo>
                <a:cubicBezTo>
                  <a:pt x="5498" y="5460"/>
                  <a:pt x="5856" y="5665"/>
                  <a:pt x="6249" y="5839"/>
                </a:cubicBezTo>
                <a:cubicBezTo>
                  <a:pt x="4508" y="5606"/>
                  <a:pt x="2878" y="5234"/>
                  <a:pt x="1483" y="4723"/>
                </a:cubicBezTo>
                <a:lnTo>
                  <a:pt x="1051" y="5568"/>
                </a:lnTo>
                <a:cubicBezTo>
                  <a:pt x="3664" y="6525"/>
                  <a:pt x="7127" y="7053"/>
                  <a:pt x="10801" y="7053"/>
                </a:cubicBezTo>
                <a:cubicBezTo>
                  <a:pt x="14475" y="7053"/>
                  <a:pt x="17936" y="6525"/>
                  <a:pt x="20549" y="5568"/>
                </a:cubicBezTo>
                <a:lnTo>
                  <a:pt x="20119" y="4723"/>
                </a:lnTo>
                <a:cubicBezTo>
                  <a:pt x="18724" y="5234"/>
                  <a:pt x="17092" y="5606"/>
                  <a:pt x="15351" y="5839"/>
                </a:cubicBezTo>
                <a:cubicBezTo>
                  <a:pt x="15744" y="5665"/>
                  <a:pt x="16104" y="5460"/>
                  <a:pt x="16378" y="5221"/>
                </a:cubicBezTo>
                <a:cubicBezTo>
                  <a:pt x="16813" y="4843"/>
                  <a:pt x="17047" y="4344"/>
                  <a:pt x="17040" y="3816"/>
                </a:cubicBezTo>
                <a:cubicBezTo>
                  <a:pt x="17032" y="3288"/>
                  <a:pt x="16782" y="2796"/>
                  <a:pt x="16336" y="2427"/>
                </a:cubicBezTo>
                <a:cubicBezTo>
                  <a:pt x="15542" y="1770"/>
                  <a:pt x="14331" y="1693"/>
                  <a:pt x="13438" y="2187"/>
                </a:cubicBezTo>
                <a:cubicBezTo>
                  <a:pt x="13406" y="977"/>
                  <a:pt x="12236" y="0"/>
                  <a:pt x="10801" y="0"/>
                </a:cubicBezTo>
                <a:close/>
                <a:moveTo>
                  <a:pt x="10801" y="862"/>
                </a:moveTo>
                <a:cubicBezTo>
                  <a:pt x="11695" y="862"/>
                  <a:pt x="12421" y="1480"/>
                  <a:pt x="12421" y="2238"/>
                </a:cubicBezTo>
                <a:cubicBezTo>
                  <a:pt x="12421" y="3233"/>
                  <a:pt x="11465" y="4664"/>
                  <a:pt x="10801" y="5507"/>
                </a:cubicBezTo>
                <a:cubicBezTo>
                  <a:pt x="10137" y="4664"/>
                  <a:pt x="9179" y="3233"/>
                  <a:pt x="9179" y="2238"/>
                </a:cubicBezTo>
                <a:cubicBezTo>
                  <a:pt x="9179" y="1480"/>
                  <a:pt x="9907" y="862"/>
                  <a:pt x="10801" y="862"/>
                </a:cubicBezTo>
                <a:close/>
                <a:moveTo>
                  <a:pt x="6908" y="2787"/>
                </a:moveTo>
                <a:cubicBezTo>
                  <a:pt x="7240" y="2790"/>
                  <a:pt x="7550" y="2904"/>
                  <a:pt x="7782" y="3105"/>
                </a:cubicBezTo>
                <a:cubicBezTo>
                  <a:pt x="8413" y="3654"/>
                  <a:pt x="8808" y="4852"/>
                  <a:pt x="9002" y="5677"/>
                </a:cubicBezTo>
                <a:cubicBezTo>
                  <a:pt x="8035" y="5492"/>
                  <a:pt x="6633" y="5127"/>
                  <a:pt x="6001" y="4578"/>
                </a:cubicBezTo>
                <a:cubicBezTo>
                  <a:pt x="5770" y="4376"/>
                  <a:pt x="5644" y="4110"/>
                  <a:pt x="5648" y="3828"/>
                </a:cubicBezTo>
                <a:cubicBezTo>
                  <a:pt x="5652" y="3547"/>
                  <a:pt x="5786" y="3283"/>
                  <a:pt x="6024" y="3087"/>
                </a:cubicBezTo>
                <a:cubicBezTo>
                  <a:pt x="6261" y="2890"/>
                  <a:pt x="6577" y="2784"/>
                  <a:pt x="6908" y="2787"/>
                </a:cubicBezTo>
                <a:close/>
                <a:moveTo>
                  <a:pt x="14710" y="2787"/>
                </a:moveTo>
                <a:cubicBezTo>
                  <a:pt x="15023" y="2787"/>
                  <a:pt x="15337" y="2887"/>
                  <a:pt x="15578" y="3087"/>
                </a:cubicBezTo>
                <a:cubicBezTo>
                  <a:pt x="16069" y="3493"/>
                  <a:pt x="16077" y="4162"/>
                  <a:pt x="15599" y="4578"/>
                </a:cubicBezTo>
                <a:cubicBezTo>
                  <a:pt x="14968" y="5126"/>
                  <a:pt x="13566" y="5492"/>
                  <a:pt x="12598" y="5677"/>
                </a:cubicBezTo>
                <a:cubicBezTo>
                  <a:pt x="12792" y="4852"/>
                  <a:pt x="13190" y="3653"/>
                  <a:pt x="13820" y="3105"/>
                </a:cubicBezTo>
                <a:cubicBezTo>
                  <a:pt x="14063" y="2894"/>
                  <a:pt x="14387" y="2787"/>
                  <a:pt x="14710" y="2787"/>
                </a:cubicBezTo>
                <a:close/>
                <a:moveTo>
                  <a:pt x="0" y="7578"/>
                </a:moveTo>
                <a:lnTo>
                  <a:pt x="0" y="11099"/>
                </a:lnTo>
                <a:lnTo>
                  <a:pt x="9229" y="11099"/>
                </a:lnTo>
                <a:lnTo>
                  <a:pt x="9229" y="7578"/>
                </a:lnTo>
                <a:lnTo>
                  <a:pt x="0" y="7578"/>
                </a:lnTo>
                <a:close/>
                <a:moveTo>
                  <a:pt x="12371" y="7578"/>
                </a:moveTo>
                <a:lnTo>
                  <a:pt x="12371" y="11099"/>
                </a:lnTo>
                <a:lnTo>
                  <a:pt x="21600" y="11099"/>
                </a:lnTo>
                <a:lnTo>
                  <a:pt x="21600" y="7578"/>
                </a:lnTo>
                <a:lnTo>
                  <a:pt x="12371" y="7578"/>
                </a:lnTo>
                <a:close/>
                <a:moveTo>
                  <a:pt x="943" y="11779"/>
                </a:moveTo>
                <a:lnTo>
                  <a:pt x="943" y="21600"/>
                </a:lnTo>
                <a:lnTo>
                  <a:pt x="9229" y="21600"/>
                </a:lnTo>
                <a:lnTo>
                  <a:pt x="9229" y="11779"/>
                </a:lnTo>
                <a:lnTo>
                  <a:pt x="943" y="11779"/>
                </a:lnTo>
                <a:close/>
                <a:moveTo>
                  <a:pt x="12371" y="11779"/>
                </a:moveTo>
                <a:lnTo>
                  <a:pt x="12371" y="21600"/>
                </a:lnTo>
                <a:lnTo>
                  <a:pt x="20657" y="21600"/>
                </a:lnTo>
                <a:lnTo>
                  <a:pt x="20657" y="11779"/>
                </a:lnTo>
                <a:lnTo>
                  <a:pt x="12371" y="11779"/>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73" name="Image" descr="Image"/>
          <p:cNvPicPr>
            <a:picLocks noChangeAspect="1"/>
          </p:cNvPicPr>
          <p:nvPr/>
        </p:nvPicPr>
        <p:blipFill>
          <a:blip r:embed="rId7">
            <a:extLst/>
          </a:blip>
          <a:stretch>
            <a:fillRect/>
          </a:stretch>
        </p:blipFill>
        <p:spPr>
          <a:xfrm>
            <a:off x="16995973" y="9334930"/>
            <a:ext cx="744759" cy="642356"/>
          </a:xfrm>
          <a:prstGeom prst="rect">
            <a:avLst/>
          </a:prstGeom>
          <a:ln w="12700">
            <a:miter lim="400000"/>
          </a:ln>
        </p:spPr>
      </p:pic>
      <p:sp>
        <p:nvSpPr>
          <p:cNvPr id="474" name="Mail"/>
          <p:cNvSpPr/>
          <p:nvPr/>
        </p:nvSpPr>
        <p:spPr>
          <a:xfrm>
            <a:off x="16301442" y="10511779"/>
            <a:ext cx="841167" cy="531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75" name="Image" descr="Image"/>
          <p:cNvPicPr>
            <a:picLocks noChangeAspect="1"/>
          </p:cNvPicPr>
          <p:nvPr/>
        </p:nvPicPr>
        <p:blipFill>
          <a:blip r:embed="rId5">
            <a:extLst/>
          </a:blip>
          <a:stretch>
            <a:fillRect/>
          </a:stretch>
        </p:blipFill>
        <p:spPr>
          <a:xfrm>
            <a:off x="16107238" y="9243597"/>
            <a:ext cx="550035" cy="825022"/>
          </a:xfrm>
          <a:prstGeom prst="rect">
            <a:avLst/>
          </a:prstGeom>
          <a:ln w="12700">
            <a:miter lim="400000"/>
          </a:ln>
        </p:spPr>
      </p:pic>
      <p:sp>
        <p:nvSpPr>
          <p:cNvPr id="476" name="Phone"/>
          <p:cNvSpPr/>
          <p:nvPr/>
        </p:nvSpPr>
        <p:spPr>
          <a:xfrm>
            <a:off x="18079432" y="9089742"/>
            <a:ext cx="550036" cy="1132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7" name="Draft"/>
          <p:cNvSpPr/>
          <p:nvPr/>
        </p:nvSpPr>
        <p:spPr>
          <a:xfrm>
            <a:off x="22400045" y="9238410"/>
            <a:ext cx="692105" cy="692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7" y="0"/>
                  <a:pt x="10800" y="0"/>
                </a:cubicBezTo>
                <a:close/>
                <a:moveTo>
                  <a:pt x="15863" y="4296"/>
                </a:moveTo>
                <a:cubicBezTo>
                  <a:pt x="15997" y="4309"/>
                  <a:pt x="16136" y="4374"/>
                  <a:pt x="16249" y="4487"/>
                </a:cubicBezTo>
                <a:lnTo>
                  <a:pt x="17081" y="5319"/>
                </a:lnTo>
                <a:cubicBezTo>
                  <a:pt x="17308" y="5540"/>
                  <a:pt x="17339" y="5876"/>
                  <a:pt x="17150" y="6065"/>
                </a:cubicBezTo>
                <a:lnTo>
                  <a:pt x="16561" y="6652"/>
                </a:lnTo>
                <a:lnTo>
                  <a:pt x="14914" y="5005"/>
                </a:lnTo>
                <a:lnTo>
                  <a:pt x="15503" y="4418"/>
                </a:lnTo>
                <a:cubicBezTo>
                  <a:pt x="15598" y="4323"/>
                  <a:pt x="15728" y="4284"/>
                  <a:pt x="15863" y="4296"/>
                </a:cubicBezTo>
                <a:close/>
                <a:moveTo>
                  <a:pt x="14477" y="5444"/>
                </a:moveTo>
                <a:lnTo>
                  <a:pt x="16124" y="7091"/>
                </a:lnTo>
                <a:lnTo>
                  <a:pt x="7879" y="15336"/>
                </a:lnTo>
                <a:lnTo>
                  <a:pt x="6232" y="13689"/>
                </a:lnTo>
                <a:lnTo>
                  <a:pt x="14477" y="5444"/>
                </a:lnTo>
                <a:close/>
                <a:moveTo>
                  <a:pt x="5849" y="14138"/>
                </a:moveTo>
                <a:lnTo>
                  <a:pt x="7435" y="15724"/>
                </a:lnTo>
                <a:lnTo>
                  <a:pt x="5054" y="16519"/>
                </a:lnTo>
                <a:lnTo>
                  <a:pt x="5849" y="14138"/>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8" name="Mail"/>
          <p:cNvSpPr/>
          <p:nvPr/>
        </p:nvSpPr>
        <p:spPr>
          <a:xfrm>
            <a:off x="20845919" y="10376579"/>
            <a:ext cx="841167" cy="531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79" name="Image" descr="Image"/>
          <p:cNvPicPr>
            <a:picLocks noChangeAspect="1"/>
          </p:cNvPicPr>
          <p:nvPr/>
        </p:nvPicPr>
        <p:blipFill>
          <a:blip r:embed="rId7">
            <a:extLst/>
          </a:blip>
          <a:stretch>
            <a:fillRect/>
          </a:stretch>
        </p:blipFill>
        <p:spPr>
          <a:xfrm>
            <a:off x="22138064" y="10376579"/>
            <a:ext cx="744759" cy="64235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1"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82" name="Image" descr="Image"/>
          <p:cNvPicPr>
            <a:picLocks noChangeAspect="1"/>
          </p:cNvPicPr>
          <p:nvPr/>
        </p:nvPicPr>
        <p:blipFill>
          <a:blip r:embed="rId3">
            <a:extLst/>
          </a:blip>
          <a:stretch>
            <a:fillRect/>
          </a:stretch>
        </p:blipFill>
        <p:spPr>
          <a:xfrm>
            <a:off x="982817" y="10885982"/>
            <a:ext cx="2924125" cy="4093808"/>
          </a:xfrm>
          <a:prstGeom prst="rect">
            <a:avLst/>
          </a:prstGeom>
          <a:ln w="12700">
            <a:miter lim="400000"/>
          </a:ln>
        </p:spPr>
      </p:pic>
      <p:pic>
        <p:nvPicPr>
          <p:cNvPr id="483"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82"/>
                                        </p:tgtEl>
                                        <p:attrNameLst>
                                          <p:attrName>style.visibility</p:attrName>
                                        </p:attrNameLst>
                                      </p:cBhvr>
                                      <p:to>
                                        <p:strVal val="visible"/>
                                      </p:to>
                                    </p:set>
                                    <p:anim calcmode="lin" valueType="num">
                                      <p:cBhvr>
                                        <p:cTn id="7" dur="1000" fill="hold"/>
                                        <p:tgtEl>
                                          <p:spTgt spid="482"/>
                                        </p:tgtEl>
                                        <p:attrNameLst>
                                          <p:attrName>ppt_x</p:attrName>
                                        </p:attrNameLst>
                                      </p:cBhvr>
                                      <p:tavLst>
                                        <p:tav tm="0">
                                          <p:val>
                                            <p:strVal val="#ppt_x"/>
                                          </p:val>
                                        </p:tav>
                                        <p:tav tm="100000">
                                          <p:val>
                                            <p:strVal val="#ppt_x"/>
                                          </p:val>
                                        </p:tav>
                                      </p:tavLst>
                                    </p:anim>
                                    <p:anim calcmode="lin" valueType="num">
                                      <p:cBhvr>
                                        <p:cTn id="8" dur="1000" fill="hold"/>
                                        <p:tgtEl>
                                          <p:spTgt spid="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482"/>
                                        </p:tgtEl>
                                        <p:attrNameLst>
                                          <p:attrName>ppt_x</p:attrName>
                                        </p:attrNameLst>
                                      </p:cBhvr>
                                      <p:tavLst>
                                        <p:tav tm="0">
                                          <p:val>
                                            <p:strVal val="ppt_x"/>
                                          </p:val>
                                        </p:tav>
                                        <p:tav tm="100000">
                                          <p:val>
                                            <p:strVal val="ppt_x"/>
                                          </p:val>
                                        </p:tav>
                                      </p:tavLst>
                                    </p:anim>
                                    <p:anim calcmode="lin" valueType="num">
                                      <p:cBhvr>
                                        <p:cTn id="13" dur="1000" fill="hold"/>
                                        <p:tgtEl>
                                          <p:spTgt spid="482"/>
                                        </p:tgtEl>
                                        <p:attrNameLst>
                                          <p:attrName>ppt_y</p:attrName>
                                        </p:attrNameLst>
                                      </p:cBhvr>
                                      <p:tavLst>
                                        <p:tav tm="0">
                                          <p:val>
                                            <p:strVal val="ppt_y"/>
                                          </p:val>
                                        </p:tav>
                                        <p:tav tm="100000">
                                          <p:val>
                                            <p:strVal val="1+ppt_h/2"/>
                                          </p:val>
                                        </p:tav>
                                      </p:tavLst>
                                    </p:anim>
                                    <p:set>
                                      <p:cBhvr>
                                        <p:cTn id="14" fill="hold">
                                          <p:stCondLst>
                                            <p:cond delay="999"/>
                                          </p:stCondLst>
                                        </p:cTn>
                                        <p:tgtEl>
                                          <p:spTgt spid="4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2" grpId="1"/>
      <p:bldP build="whole" bldLvl="1" animBg="1" rev="0" advAuto="0" spid="482"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5" name="Image" descr="Image"/>
          <p:cNvPicPr>
            <a:picLocks noChangeAspect="1"/>
          </p:cNvPicPr>
          <p:nvPr/>
        </p:nvPicPr>
        <p:blipFill>
          <a:blip r:embed="rId2">
            <a:extLst/>
          </a:blip>
          <a:stretch>
            <a:fillRect/>
          </a:stretch>
        </p:blipFill>
        <p:spPr>
          <a:xfrm>
            <a:off x="10681388" y="530618"/>
            <a:ext cx="14153342" cy="7649780"/>
          </a:xfrm>
          <a:prstGeom prst="rect">
            <a:avLst/>
          </a:prstGeom>
          <a:ln w="12700">
            <a:miter lim="400000"/>
          </a:ln>
        </p:spPr>
      </p:pic>
      <p:pic>
        <p:nvPicPr>
          <p:cNvPr id="486" name="Image" descr="Image"/>
          <p:cNvPicPr>
            <a:picLocks noChangeAspect="1"/>
          </p:cNvPicPr>
          <p:nvPr/>
        </p:nvPicPr>
        <p:blipFill>
          <a:blip r:embed="rId3">
            <a:extLst/>
          </a:blip>
          <a:stretch>
            <a:fillRect/>
          </a:stretch>
        </p:blipFill>
        <p:spPr>
          <a:xfrm>
            <a:off x="14912074" y="389470"/>
            <a:ext cx="8446429" cy="9970723"/>
          </a:xfrm>
          <a:prstGeom prst="rect">
            <a:avLst/>
          </a:prstGeom>
          <a:ln w="12700">
            <a:miter lim="400000"/>
          </a:ln>
        </p:spPr>
      </p:pic>
      <p:sp>
        <p:nvSpPr>
          <p:cNvPr id="487" name="THE X FACTOR FOR BRANDS: Boosting your Advertising"/>
          <p:cNvSpPr txBox="1"/>
          <p:nvPr/>
        </p:nvSpPr>
        <p:spPr>
          <a:xfrm>
            <a:off x="933436" y="10608498"/>
            <a:ext cx="21511181" cy="2418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defRPr b="1" cap="all" spc="239" sz="8000">
                <a:solidFill>
                  <a:srgbClr val="4D4D4D"/>
                </a:solidFill>
                <a:latin typeface="Helvetica"/>
                <a:ea typeface="Helvetica"/>
                <a:cs typeface="Helvetica"/>
                <a:sym typeface="Helvetica"/>
              </a:defRPr>
            </a:pPr>
            <a:r>
              <a:t>THE X FACTOR FOR BRANDS:</a:t>
            </a:r>
            <a:br/>
            <a:r>
              <a:rPr>
                <a:solidFill>
                  <a:srgbClr val="CE5443"/>
                </a:solidFill>
              </a:rPr>
              <a:t>Boosting your Advertising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82827"/>
        </a:solidFill>
      </p:bgPr>
    </p:bg>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04" name="Image" descr="Image"/>
          <p:cNvPicPr>
            <a:picLocks noChangeAspect="1"/>
          </p:cNvPicPr>
          <p:nvPr/>
        </p:nvPicPr>
        <p:blipFill>
          <a:blip r:embed="rId3">
            <a:extLst/>
          </a:blip>
          <a:stretch>
            <a:fillRect/>
          </a:stretch>
        </p:blipFill>
        <p:spPr>
          <a:xfrm>
            <a:off x="7585057" y="458271"/>
            <a:ext cx="5406264" cy="2058353"/>
          </a:xfrm>
          <a:prstGeom prst="rect">
            <a:avLst/>
          </a:prstGeom>
          <a:ln w="12700">
            <a:miter lim="400000"/>
          </a:ln>
        </p:spPr>
      </p:pic>
      <p:pic>
        <p:nvPicPr>
          <p:cNvPr id="205" name="Image" descr="Image"/>
          <p:cNvPicPr>
            <a:picLocks noChangeAspect="1"/>
          </p:cNvPicPr>
          <p:nvPr/>
        </p:nvPicPr>
        <p:blipFill>
          <a:blip r:embed="rId4">
            <a:extLst/>
          </a:blip>
          <a:stretch>
            <a:fillRect/>
          </a:stretch>
        </p:blipFill>
        <p:spPr>
          <a:xfrm>
            <a:off x="8804257" y="2593871"/>
            <a:ext cx="5406264" cy="2086103"/>
          </a:xfrm>
          <a:prstGeom prst="rect">
            <a:avLst/>
          </a:prstGeom>
          <a:ln w="12700">
            <a:miter lim="400000"/>
          </a:ln>
        </p:spPr>
      </p:pic>
      <p:pic>
        <p:nvPicPr>
          <p:cNvPr id="206" name="Image" descr="Image"/>
          <p:cNvPicPr>
            <a:picLocks noChangeAspect="1"/>
          </p:cNvPicPr>
          <p:nvPr/>
        </p:nvPicPr>
        <p:blipFill>
          <a:blip r:embed="rId5">
            <a:extLst/>
          </a:blip>
          <a:stretch>
            <a:fillRect/>
          </a:stretch>
        </p:blipFill>
        <p:spPr>
          <a:xfrm>
            <a:off x="10029807" y="4706421"/>
            <a:ext cx="5406264" cy="2168881"/>
          </a:xfrm>
          <a:prstGeom prst="rect">
            <a:avLst/>
          </a:prstGeom>
          <a:ln w="12700">
            <a:miter lim="400000"/>
          </a:ln>
        </p:spPr>
      </p:pic>
      <p:pic>
        <p:nvPicPr>
          <p:cNvPr id="207" name="Image" descr="Image"/>
          <p:cNvPicPr>
            <a:picLocks noChangeAspect="1"/>
          </p:cNvPicPr>
          <p:nvPr/>
        </p:nvPicPr>
        <p:blipFill>
          <a:blip r:embed="rId6">
            <a:extLst/>
          </a:blip>
          <a:stretch>
            <a:fillRect/>
          </a:stretch>
        </p:blipFill>
        <p:spPr>
          <a:xfrm>
            <a:off x="10024205" y="6838249"/>
            <a:ext cx="5406264" cy="2083156"/>
          </a:xfrm>
          <a:prstGeom prst="rect">
            <a:avLst/>
          </a:prstGeom>
          <a:ln w="12700">
            <a:miter lim="400000"/>
          </a:ln>
        </p:spPr>
      </p:pic>
      <p:pic>
        <p:nvPicPr>
          <p:cNvPr id="208" name="Image" descr="Image"/>
          <p:cNvPicPr>
            <a:picLocks noChangeAspect="1"/>
          </p:cNvPicPr>
          <p:nvPr/>
        </p:nvPicPr>
        <p:blipFill>
          <a:blip r:embed="rId7">
            <a:extLst/>
          </a:blip>
          <a:stretch>
            <a:fillRect/>
          </a:stretch>
        </p:blipFill>
        <p:spPr>
          <a:xfrm>
            <a:off x="8799054" y="8954589"/>
            <a:ext cx="5406264" cy="2032839"/>
          </a:xfrm>
          <a:prstGeom prst="rect">
            <a:avLst/>
          </a:prstGeom>
          <a:ln w="12700">
            <a:miter lim="400000"/>
          </a:ln>
        </p:spPr>
      </p:pic>
      <p:pic>
        <p:nvPicPr>
          <p:cNvPr id="209" name="Image" descr="Image"/>
          <p:cNvPicPr>
            <a:picLocks noChangeAspect="1"/>
          </p:cNvPicPr>
          <p:nvPr/>
        </p:nvPicPr>
        <p:blipFill>
          <a:blip r:embed="rId8">
            <a:extLst/>
          </a:blip>
          <a:stretch>
            <a:fillRect/>
          </a:stretch>
        </p:blipFill>
        <p:spPr>
          <a:xfrm>
            <a:off x="7591618" y="11085500"/>
            <a:ext cx="5406264" cy="2155585"/>
          </a:xfrm>
          <a:prstGeom prst="rect">
            <a:avLst/>
          </a:prstGeom>
          <a:ln w="12700">
            <a:miter lim="400000"/>
          </a:ln>
        </p:spPr>
      </p:pic>
      <p:pic>
        <p:nvPicPr>
          <p:cNvPr id="210" name="Image" descr="Image"/>
          <p:cNvPicPr>
            <a:picLocks noChangeAspect="1"/>
          </p:cNvPicPr>
          <p:nvPr/>
        </p:nvPicPr>
        <p:blipFill>
          <a:blip r:embed="rId9">
            <a:extLst/>
          </a:blip>
          <a:stretch>
            <a:fillRect/>
          </a:stretch>
        </p:blipFill>
        <p:spPr>
          <a:xfrm>
            <a:off x="18566010" y="452943"/>
            <a:ext cx="5406264" cy="2145209"/>
          </a:xfrm>
          <a:prstGeom prst="rect">
            <a:avLst/>
          </a:prstGeom>
          <a:ln w="12700">
            <a:miter lim="400000"/>
          </a:ln>
        </p:spPr>
      </p:pic>
      <p:pic>
        <p:nvPicPr>
          <p:cNvPr id="211" name="Image" descr="Image"/>
          <p:cNvPicPr>
            <a:picLocks noChangeAspect="1"/>
          </p:cNvPicPr>
          <p:nvPr/>
        </p:nvPicPr>
        <p:blipFill>
          <a:blip r:embed="rId10">
            <a:extLst/>
          </a:blip>
          <a:stretch>
            <a:fillRect/>
          </a:stretch>
        </p:blipFill>
        <p:spPr>
          <a:xfrm>
            <a:off x="17311755" y="2601104"/>
            <a:ext cx="5406264" cy="2173237"/>
          </a:xfrm>
          <a:prstGeom prst="rect">
            <a:avLst/>
          </a:prstGeom>
          <a:ln w="12700">
            <a:miter lim="400000"/>
          </a:ln>
        </p:spPr>
      </p:pic>
      <p:pic>
        <p:nvPicPr>
          <p:cNvPr id="212" name="Image" descr="Image"/>
          <p:cNvPicPr>
            <a:picLocks noChangeAspect="1"/>
          </p:cNvPicPr>
          <p:nvPr/>
        </p:nvPicPr>
        <p:blipFill>
          <a:blip r:embed="rId11">
            <a:extLst/>
          </a:blip>
          <a:stretch>
            <a:fillRect/>
          </a:stretch>
        </p:blipFill>
        <p:spPr>
          <a:xfrm>
            <a:off x="16096822" y="4709450"/>
            <a:ext cx="5406264" cy="2099323"/>
          </a:xfrm>
          <a:prstGeom prst="rect">
            <a:avLst/>
          </a:prstGeom>
          <a:ln w="12700">
            <a:miter lim="400000"/>
          </a:ln>
        </p:spPr>
      </p:pic>
      <p:pic>
        <p:nvPicPr>
          <p:cNvPr id="213" name="Image" descr="Image"/>
          <p:cNvPicPr>
            <a:picLocks noChangeAspect="1"/>
          </p:cNvPicPr>
          <p:nvPr/>
        </p:nvPicPr>
        <p:blipFill>
          <a:blip r:embed="rId12">
            <a:extLst/>
          </a:blip>
          <a:stretch>
            <a:fillRect/>
          </a:stretch>
        </p:blipFill>
        <p:spPr>
          <a:xfrm>
            <a:off x="16090472" y="6835372"/>
            <a:ext cx="5406264" cy="2088910"/>
          </a:xfrm>
          <a:prstGeom prst="rect">
            <a:avLst/>
          </a:prstGeom>
          <a:ln w="12700">
            <a:miter lim="400000"/>
          </a:ln>
        </p:spPr>
      </p:pic>
      <p:pic>
        <p:nvPicPr>
          <p:cNvPr id="214" name="Image" descr="Image"/>
          <p:cNvPicPr>
            <a:picLocks noChangeAspect="1"/>
          </p:cNvPicPr>
          <p:nvPr/>
        </p:nvPicPr>
        <p:blipFill>
          <a:blip r:embed="rId13">
            <a:extLst/>
          </a:blip>
          <a:stretch>
            <a:fillRect/>
          </a:stretch>
        </p:blipFill>
        <p:spPr>
          <a:xfrm>
            <a:off x="17311755" y="8969264"/>
            <a:ext cx="5406264" cy="2054290"/>
          </a:xfrm>
          <a:prstGeom prst="rect">
            <a:avLst/>
          </a:prstGeom>
          <a:ln w="12700">
            <a:miter lim="400000"/>
          </a:ln>
        </p:spPr>
      </p:pic>
      <p:pic>
        <p:nvPicPr>
          <p:cNvPr id="215" name="Image" descr="Image"/>
          <p:cNvPicPr>
            <a:picLocks noChangeAspect="1"/>
          </p:cNvPicPr>
          <p:nvPr/>
        </p:nvPicPr>
        <p:blipFill>
          <a:blip r:embed="rId14">
            <a:extLst/>
          </a:blip>
          <a:stretch>
            <a:fillRect/>
          </a:stretch>
        </p:blipFill>
        <p:spPr>
          <a:xfrm>
            <a:off x="18553310" y="11093936"/>
            <a:ext cx="5406264" cy="207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203"/>
                                        </p:tgtEl>
                                        <p:attrNameLst>
                                          <p:attrName>style.visibility</p:attrName>
                                        </p:attrNameLst>
                                      </p:cBhvr>
                                      <p:to>
                                        <p:strVal val="visible"/>
                                      </p:to>
                                    </p:set>
                                    <p:anim calcmode="lin" valueType="num">
                                      <p:cBhvr>
                                        <p:cTn id="7" dur="1000" fill="hold"/>
                                        <p:tgtEl>
                                          <p:spTgt spid="203"/>
                                        </p:tgtEl>
                                        <p:attrNameLst>
                                          <p:attrName>ppt_x</p:attrName>
                                        </p:attrNameLst>
                                      </p:cBhvr>
                                      <p:tavLst>
                                        <p:tav tm="0">
                                          <p:val>
                                            <p:strVal val="0-#ppt_w/2"/>
                                          </p:val>
                                        </p:tav>
                                        <p:tav tm="100000">
                                          <p:val>
                                            <p:strVal val="#ppt_x"/>
                                          </p:val>
                                        </p:tav>
                                      </p:tavLst>
                                    </p:anim>
                                    <p:anim calcmode="lin" valueType="num">
                                      <p:cBhvr>
                                        <p:cTn id="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Rectangle"/>
          <p:cNvSpPr/>
          <p:nvPr/>
        </p:nvSpPr>
        <p:spPr>
          <a:xfrm>
            <a:off x="-124532" y="-162154"/>
            <a:ext cx="24633064" cy="14040308"/>
          </a:xfrm>
          <a:prstGeom prst="rect">
            <a:avLst/>
          </a:prstGeom>
          <a:solidFill>
            <a:srgbClr val="5E869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90"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491"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492" name="Nothing is more efficient than creative advertising. Creative advertising is more memorable, longer lasting, works with less media spending, and builds a fan community…faster.”"/>
          <p:cNvSpPr txBox="1"/>
          <p:nvPr/>
        </p:nvSpPr>
        <p:spPr>
          <a:xfrm>
            <a:off x="1174543" y="4354003"/>
            <a:ext cx="14414865"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E9CF98"/>
                </a:solidFill>
              </a:rPr>
              <a:t>Nothing is more efficient than creative advertising. </a:t>
            </a:r>
            <a:r>
              <a:t>Creative advertising is more memorable, longer lasting, works with less media spending, and builds a fan community…faster.</a:t>
            </a:r>
            <a:r>
              <a:rPr>
                <a:solidFill>
                  <a:srgbClr val="FFFFFF"/>
                </a:solidFill>
              </a:rPr>
              <a:t>”</a:t>
            </a:r>
          </a:p>
        </p:txBody>
      </p:sp>
      <p:sp>
        <p:nvSpPr>
          <p:cNvPr id="493" name="“"/>
          <p:cNvSpPr txBox="1"/>
          <p:nvPr/>
        </p:nvSpPr>
        <p:spPr>
          <a:xfrm>
            <a:off x="708783" y="4349775"/>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E9CF98"/>
                </a:solidFill>
                <a:latin typeface="Helvetica"/>
                <a:ea typeface="Helvetica"/>
                <a:cs typeface="Helvetica"/>
                <a:sym typeface="Helvetica"/>
              </a:defRPr>
            </a:lvl1pPr>
          </a:lstStyle>
          <a:p>
            <a:pPr/>
            <a:r>
              <a:t>“</a:t>
            </a:r>
          </a:p>
        </p:txBody>
      </p:sp>
      <p:sp>
        <p:nvSpPr>
          <p:cNvPr id="494" name="Stephan Vogel, Ogilvy &amp; Mather Germany’s chief creative officer"/>
          <p:cNvSpPr txBox="1"/>
          <p:nvPr/>
        </p:nvSpPr>
        <p:spPr>
          <a:xfrm>
            <a:off x="1124848" y="11868115"/>
            <a:ext cx="1485466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2200">
                <a:solidFill>
                  <a:srgbClr val="E9CF98"/>
                </a:solidFill>
                <a:latin typeface="Helvetica"/>
                <a:ea typeface="Helvetica"/>
                <a:cs typeface="Helvetica"/>
                <a:sym typeface="Helvetica"/>
              </a:defRPr>
            </a:pPr>
            <a:r>
              <a:rPr b="1"/>
              <a:t>Stephan Vogel,</a:t>
            </a:r>
            <a:r>
              <a:t> Ogilvy &amp; Mather Germany’s chief creative officer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Rectangle"/>
          <p:cNvSpPr/>
          <p:nvPr/>
        </p:nvSpPr>
        <p:spPr>
          <a:xfrm>
            <a:off x="-212584" y="-67048"/>
            <a:ext cx="24682666" cy="7045517"/>
          </a:xfrm>
          <a:prstGeom prst="rect">
            <a:avLst/>
          </a:prstGeom>
          <a:solidFill>
            <a:srgbClr val="FAF6EE"/>
          </a:solidFill>
          <a:ln w="12700">
            <a:miter lim="400000"/>
          </a:ln>
        </p:spPr>
        <p:txBody>
          <a:bodyPr lIns="50800" tIns="50800" rIns="50800" bIns="50800" anchor="ctr"/>
          <a:lstStyle/>
          <a:p>
            <a:pPr algn="l" defTabSz="825500">
              <a:defRPr sz="3200">
                <a:solidFill>
                  <a:srgbClr val="FFFFFF"/>
                </a:solidFill>
                <a:latin typeface="Helvetica Neue Medium"/>
                <a:ea typeface="Helvetica Neue Medium"/>
                <a:cs typeface="Helvetica Neue Medium"/>
                <a:sym typeface="Helvetica Neue Medium"/>
              </a:defRPr>
            </a:pPr>
          </a:p>
        </p:txBody>
      </p:sp>
      <p:sp>
        <p:nvSpPr>
          <p:cNvPr id="497" name="Numerous laboratory experiments have found that creative messages:"/>
          <p:cNvSpPr txBox="1"/>
          <p:nvPr/>
        </p:nvSpPr>
        <p:spPr>
          <a:xfrm>
            <a:off x="1112510" y="3163111"/>
            <a:ext cx="15739333" cy="3271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b="1" cap="all" spc="159" sz="8000">
                <a:solidFill>
                  <a:srgbClr val="FCFAED"/>
                </a:solidFill>
                <a:latin typeface="Helvetica"/>
                <a:ea typeface="Helvetica"/>
                <a:cs typeface="Helvetica"/>
                <a:sym typeface="Helvetica"/>
              </a:defRPr>
            </a:pPr>
            <a:r>
              <a:rPr>
                <a:solidFill>
                  <a:srgbClr val="5E8692"/>
                </a:solidFill>
              </a:rPr>
              <a:t>Numerous laboratory experiments </a:t>
            </a:r>
            <a:r>
              <a:rPr>
                <a:solidFill>
                  <a:srgbClr val="2D3A4D"/>
                </a:solidFill>
              </a:rPr>
              <a:t>have found that creative messages:</a:t>
            </a:r>
          </a:p>
        </p:txBody>
      </p:sp>
      <p:sp>
        <p:nvSpPr>
          <p:cNvPr id="498" name="Get more attention"/>
          <p:cNvSpPr txBox="1"/>
          <p:nvPr/>
        </p:nvSpPr>
        <p:spPr>
          <a:xfrm>
            <a:off x="1239097" y="7348993"/>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28600" indent="-228600" algn="l" defTabSz="457200">
              <a:lnSpc>
                <a:spcPct val="130000"/>
              </a:lnSpc>
              <a:buClr>
                <a:srgbClr val="CE5443"/>
              </a:buClr>
              <a:buSzPct val="100000"/>
              <a:buChar char="•"/>
              <a:defRPr sz="3600">
                <a:solidFill>
                  <a:srgbClr val="000000"/>
                </a:solidFill>
                <a:latin typeface="Helvetica"/>
                <a:ea typeface="Helvetica"/>
                <a:cs typeface="Helvetica"/>
                <a:sym typeface="Helvetica"/>
              </a:defRPr>
            </a:lvl1pPr>
          </a:lstStyle>
          <a:p>
            <a:pPr/>
            <a:r>
              <a:t>Get more attention</a:t>
            </a:r>
          </a:p>
        </p:txBody>
      </p:sp>
      <p:sp>
        <p:nvSpPr>
          <p:cNvPr id="499" name="Lead to positive attitudes about the products"/>
          <p:cNvSpPr txBox="1"/>
          <p:nvPr/>
        </p:nvSpPr>
        <p:spPr>
          <a:xfrm>
            <a:off x="1239097" y="8249972"/>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28600" indent="-228600" algn="l" defTabSz="457200">
              <a:lnSpc>
                <a:spcPct val="130000"/>
              </a:lnSpc>
              <a:buClr>
                <a:srgbClr val="CE5443"/>
              </a:buClr>
              <a:buSzPct val="100000"/>
              <a:buChar char="•"/>
              <a:defRPr sz="3600">
                <a:solidFill>
                  <a:srgbClr val="000000"/>
                </a:solidFill>
                <a:latin typeface="Helvetica"/>
                <a:ea typeface="Helvetica"/>
                <a:cs typeface="Helvetica"/>
                <a:sym typeface="Helvetica"/>
              </a:defRPr>
            </a:lvl1pPr>
          </a:lstStyle>
          <a:p>
            <a:pPr/>
            <a:r>
              <a:t>Lead to positive attitudes about the products</a:t>
            </a:r>
          </a:p>
        </p:txBody>
      </p:sp>
      <p:sp>
        <p:nvSpPr>
          <p:cNvPr id="500" name="Builds brand loyalty"/>
          <p:cNvSpPr txBox="1"/>
          <p:nvPr/>
        </p:nvSpPr>
        <p:spPr>
          <a:xfrm>
            <a:off x="1239097" y="9150952"/>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28600" indent="-228600" algn="l" defTabSz="457200">
              <a:lnSpc>
                <a:spcPct val="130000"/>
              </a:lnSpc>
              <a:buClr>
                <a:srgbClr val="CE5443"/>
              </a:buClr>
              <a:buSzPct val="100000"/>
              <a:buChar char="•"/>
              <a:defRPr sz="3600">
                <a:solidFill>
                  <a:srgbClr val="000000"/>
                </a:solidFill>
                <a:latin typeface="Helvetica"/>
                <a:ea typeface="Helvetica"/>
                <a:cs typeface="Helvetica"/>
                <a:sym typeface="Helvetica"/>
              </a:defRPr>
            </a:lvl1pPr>
          </a:lstStyle>
          <a:p>
            <a:pPr/>
            <a:r>
              <a:t>Builds brand loyalty</a:t>
            </a:r>
          </a:p>
        </p:txBody>
      </p:sp>
      <p:sp>
        <p:nvSpPr>
          <p:cNvPr id="501" name="Positively impacts sales"/>
          <p:cNvSpPr txBox="1"/>
          <p:nvPr/>
        </p:nvSpPr>
        <p:spPr>
          <a:xfrm>
            <a:off x="1239097" y="10051932"/>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228600" indent="-228600" algn="l" defTabSz="457200">
              <a:lnSpc>
                <a:spcPct val="130000"/>
              </a:lnSpc>
              <a:buClr>
                <a:srgbClr val="CE5443"/>
              </a:buClr>
              <a:buSzPct val="100000"/>
              <a:buChar char="•"/>
              <a:defRPr sz="3600">
                <a:solidFill>
                  <a:srgbClr val="000000"/>
                </a:solidFill>
                <a:latin typeface="Helvetica"/>
                <a:ea typeface="Helvetica"/>
                <a:cs typeface="Helvetica"/>
                <a:sym typeface="Helvetica"/>
              </a:defRPr>
            </a:lvl1pPr>
          </a:lstStyle>
          <a:p>
            <a:pPr/>
            <a:r>
              <a:t>Positively impacts sales</a:t>
            </a:r>
          </a:p>
        </p:txBody>
      </p:sp>
      <p:pic>
        <p:nvPicPr>
          <p:cNvPr id="502" name="Image" descr="Image"/>
          <p:cNvPicPr>
            <a:picLocks noChangeAspect="1"/>
          </p:cNvPicPr>
          <p:nvPr/>
        </p:nvPicPr>
        <p:blipFill>
          <a:blip r:embed="rId2">
            <a:extLst/>
          </a:blip>
          <a:stretch>
            <a:fillRect/>
          </a:stretch>
        </p:blipFill>
        <p:spPr>
          <a:xfrm>
            <a:off x="673100" y="736600"/>
            <a:ext cx="638435" cy="58051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Rectangle"/>
          <p:cNvSpPr/>
          <p:nvPr/>
        </p:nvSpPr>
        <p:spPr>
          <a:xfrm>
            <a:off x="-124532" y="-162154"/>
            <a:ext cx="24633064" cy="14040308"/>
          </a:xfrm>
          <a:prstGeom prst="rect">
            <a:avLst/>
          </a:prstGeom>
          <a:solidFill>
            <a:srgbClr val="2D3A4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05"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06"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507" name="A euro invested in a highly creative ad campaign had, on average, nearly double the sales impact of a euro spent on a noncreative campaign.”"/>
          <p:cNvSpPr txBox="1"/>
          <p:nvPr/>
        </p:nvSpPr>
        <p:spPr>
          <a:xfrm>
            <a:off x="1174543" y="8269536"/>
            <a:ext cx="17281929"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5E8692"/>
                </a:solidFill>
              </a:rPr>
              <a:t>A euro invested in a highly creative ad campaign had, on average, </a:t>
            </a:r>
            <a:r>
              <a:rPr>
                <a:solidFill>
                  <a:srgbClr val="FFFFFF"/>
                </a:solidFill>
              </a:rPr>
              <a:t>nearly double the sales impact of a euro spent on a noncreative campaign.</a:t>
            </a:r>
            <a:r>
              <a:t>”</a:t>
            </a:r>
          </a:p>
        </p:txBody>
      </p:sp>
      <p:sp>
        <p:nvSpPr>
          <p:cNvPr id="508" name="“"/>
          <p:cNvSpPr txBox="1"/>
          <p:nvPr/>
        </p:nvSpPr>
        <p:spPr>
          <a:xfrm>
            <a:off x="778125" y="8302967"/>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5E8692"/>
                </a:solidFill>
                <a:latin typeface="Helvetica"/>
                <a:ea typeface="Helvetica"/>
                <a:cs typeface="Helvetica"/>
                <a:sym typeface="Helvetica"/>
              </a:defRPr>
            </a:lvl1pPr>
          </a:lstStyle>
          <a:p>
            <a:pPr/>
            <a:r>
              <a:t>“</a:t>
            </a:r>
          </a:p>
        </p:txBody>
      </p:sp>
      <p:sp>
        <p:nvSpPr>
          <p:cNvPr id="509" name="Harvard Business Review"/>
          <p:cNvSpPr txBox="1"/>
          <p:nvPr/>
        </p:nvSpPr>
        <p:spPr>
          <a:xfrm>
            <a:off x="1124848" y="11770419"/>
            <a:ext cx="1485466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2200">
                <a:solidFill>
                  <a:srgbClr val="5E8692"/>
                </a:solidFill>
                <a:latin typeface="Helvetica"/>
                <a:ea typeface="Helvetica"/>
                <a:cs typeface="Helvetica"/>
                <a:sym typeface="Helvetica"/>
              </a:defRPr>
            </a:lvl1pPr>
          </a:lstStyle>
          <a:p>
            <a:pPr>
              <a:defRPr b="0"/>
            </a:pPr>
            <a:r>
              <a:rPr b="1"/>
              <a:t>Harvard Business Review</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Rectangle"/>
          <p:cNvSpPr/>
          <p:nvPr/>
        </p:nvSpPr>
        <p:spPr>
          <a:xfrm>
            <a:off x="-124532" y="-162154"/>
            <a:ext cx="24633064" cy="14040308"/>
          </a:xfrm>
          <a:prstGeom prst="rect">
            <a:avLst/>
          </a:prstGeom>
          <a:solidFill>
            <a:srgbClr val="2D3A4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12"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13"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514" name="Overall, more-creative campaigns were more effective—considerably so. We also found that certain dimensions of creativity are more effective than others in influencing purchasing behavior”"/>
          <p:cNvSpPr txBox="1"/>
          <p:nvPr/>
        </p:nvSpPr>
        <p:spPr>
          <a:xfrm>
            <a:off x="1174543" y="4925248"/>
            <a:ext cx="17281929"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5E8692"/>
                </a:solidFill>
              </a:rPr>
              <a:t>Overall, more-creative campaigns were more effective—considerably so.</a:t>
            </a:r>
            <a:r>
              <a:t> We also found that certain dimensions of creativity are more effective than others in influencing purchasing behavior”</a:t>
            </a:r>
          </a:p>
        </p:txBody>
      </p:sp>
      <p:sp>
        <p:nvSpPr>
          <p:cNvPr id="515" name="“"/>
          <p:cNvSpPr txBox="1"/>
          <p:nvPr/>
        </p:nvSpPr>
        <p:spPr>
          <a:xfrm>
            <a:off x="708783" y="4921020"/>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5E8692"/>
                </a:solidFill>
                <a:latin typeface="Helvetica"/>
                <a:ea typeface="Helvetica"/>
                <a:cs typeface="Helvetica"/>
                <a:sym typeface="Helvetica"/>
              </a:defRPr>
            </a:lvl1pPr>
          </a:lstStyle>
          <a:p>
            <a:pPr/>
            <a:r>
              <a:t>“</a:t>
            </a:r>
          </a:p>
        </p:txBody>
      </p:sp>
      <p:sp>
        <p:nvSpPr>
          <p:cNvPr id="516" name="Harvard Business Review"/>
          <p:cNvSpPr txBox="1"/>
          <p:nvPr/>
        </p:nvSpPr>
        <p:spPr>
          <a:xfrm>
            <a:off x="1124848" y="12439359"/>
            <a:ext cx="1485466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2200">
                <a:solidFill>
                  <a:srgbClr val="5E8692"/>
                </a:solidFill>
                <a:latin typeface="Helvetica"/>
                <a:ea typeface="Helvetica"/>
                <a:cs typeface="Helvetica"/>
                <a:sym typeface="Helvetica"/>
              </a:defRPr>
            </a:lvl1pPr>
          </a:lstStyle>
          <a:p>
            <a:pPr>
              <a:defRPr b="0"/>
            </a:pPr>
            <a:r>
              <a:rPr b="1"/>
              <a:t>Harvard Business Review</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Rectangle"/>
          <p:cNvSpPr/>
          <p:nvPr/>
        </p:nvSpPr>
        <p:spPr>
          <a:xfrm>
            <a:off x="-124532" y="-162154"/>
            <a:ext cx="24633064" cy="14040308"/>
          </a:xfrm>
          <a:prstGeom prst="rect">
            <a:avLst/>
          </a:prstGeom>
          <a:solidFill>
            <a:srgbClr val="848487"/>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9" name="What is Creativity?"/>
          <p:cNvSpPr txBox="1"/>
          <p:nvPr/>
        </p:nvSpPr>
        <p:spPr>
          <a:xfrm>
            <a:off x="1207958" y="10612159"/>
            <a:ext cx="14690999"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300" sz="10000">
                <a:latin typeface="Helvetica"/>
                <a:ea typeface="Helvetica"/>
                <a:cs typeface="Helvetica"/>
                <a:sym typeface="Helvetica"/>
              </a:defRPr>
            </a:pPr>
            <a:r>
              <a:rPr>
                <a:solidFill>
                  <a:srgbClr val="2D3A4D"/>
                </a:solidFill>
              </a:rPr>
              <a:t>What is</a:t>
            </a:r>
            <a:r>
              <a:t> </a:t>
            </a:r>
            <a:r>
              <a:rPr>
                <a:solidFill>
                  <a:srgbClr val="FAF6EE"/>
                </a:solidFill>
              </a:rPr>
              <a:t>Creativity?</a:t>
            </a:r>
          </a:p>
        </p:txBody>
      </p:sp>
      <p:pic>
        <p:nvPicPr>
          <p:cNvPr id="520"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21"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Rectangle"/>
          <p:cNvSpPr/>
          <p:nvPr/>
        </p:nvSpPr>
        <p:spPr>
          <a:xfrm>
            <a:off x="-212584" y="-67048"/>
            <a:ext cx="24682666" cy="7830787"/>
          </a:xfrm>
          <a:prstGeom prst="rect">
            <a:avLst/>
          </a:prstGeom>
          <a:solidFill>
            <a:srgbClr val="FAF6EE"/>
          </a:solidFill>
          <a:ln w="12700">
            <a:miter lim="400000"/>
          </a:ln>
        </p:spPr>
        <p:txBody>
          <a:bodyPr lIns="50800" tIns="50800" rIns="50800" bIns="50800" anchor="ctr"/>
          <a:lstStyle/>
          <a:p>
            <a:pPr algn="l" defTabSz="825500">
              <a:defRPr sz="3200">
                <a:solidFill>
                  <a:srgbClr val="FFFFFF"/>
                </a:solidFill>
                <a:latin typeface="Helvetica Neue Medium"/>
                <a:ea typeface="Helvetica Neue Medium"/>
                <a:cs typeface="Helvetica Neue Medium"/>
                <a:sym typeface="Helvetica Neue Medium"/>
              </a:defRPr>
            </a:pPr>
          </a:p>
        </p:txBody>
      </p:sp>
      <p:sp>
        <p:nvSpPr>
          <p:cNvPr id="524" name="Creativity is  Divergent thinking"/>
          <p:cNvSpPr txBox="1"/>
          <p:nvPr/>
        </p:nvSpPr>
        <p:spPr>
          <a:xfrm>
            <a:off x="1047225" y="4405726"/>
            <a:ext cx="15739333" cy="2296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b="1" cap="all" spc="159" sz="8000">
                <a:solidFill>
                  <a:srgbClr val="FCFAED"/>
                </a:solidFill>
                <a:latin typeface="Helvetica"/>
                <a:ea typeface="Helvetica"/>
                <a:cs typeface="Helvetica"/>
                <a:sym typeface="Helvetica"/>
              </a:defRPr>
            </a:pPr>
            <a:r>
              <a:rPr>
                <a:solidFill>
                  <a:srgbClr val="5E8692"/>
                </a:solidFill>
              </a:rPr>
              <a:t>Creativity is </a:t>
            </a:r>
            <a:br>
              <a:rPr>
                <a:solidFill>
                  <a:srgbClr val="5E8692"/>
                </a:solidFill>
              </a:rPr>
            </a:br>
            <a:r>
              <a:rPr>
                <a:solidFill>
                  <a:srgbClr val="2D3A4D"/>
                </a:solidFill>
              </a:rPr>
              <a:t>Divergent thinking</a:t>
            </a:r>
          </a:p>
        </p:txBody>
      </p:sp>
      <p:sp>
        <p:nvSpPr>
          <p:cNvPr id="525" name="The ability to find unusual and nonobvious solutions to a problem."/>
          <p:cNvSpPr txBox="1"/>
          <p:nvPr/>
        </p:nvSpPr>
        <p:spPr>
          <a:xfrm>
            <a:off x="1239097" y="9650294"/>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sz="3600">
                <a:solidFill>
                  <a:srgbClr val="000000"/>
                </a:solidFill>
                <a:latin typeface="Helvetica"/>
                <a:ea typeface="Helvetica"/>
                <a:cs typeface="Helvetica"/>
                <a:sym typeface="Helvetica"/>
              </a:defRPr>
            </a:lvl1pPr>
          </a:lstStyle>
          <a:p>
            <a:pPr/>
            <a:r>
              <a:t>The ability to find unusual and nonobvious solutions to a problem.</a:t>
            </a:r>
          </a:p>
        </p:txBody>
      </p:sp>
      <p:pic>
        <p:nvPicPr>
          <p:cNvPr id="526" name="Image" descr="Image"/>
          <p:cNvPicPr>
            <a:picLocks noChangeAspect="1"/>
          </p:cNvPicPr>
          <p:nvPr/>
        </p:nvPicPr>
        <p:blipFill>
          <a:blip r:embed="rId2">
            <a:extLst/>
          </a:blip>
          <a:stretch>
            <a:fillRect/>
          </a:stretch>
        </p:blipFill>
        <p:spPr>
          <a:xfrm>
            <a:off x="673100" y="736600"/>
            <a:ext cx="638435" cy="58051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Rectangle"/>
          <p:cNvSpPr/>
          <p:nvPr/>
        </p:nvSpPr>
        <p:spPr>
          <a:xfrm>
            <a:off x="-124532" y="-162154"/>
            <a:ext cx="24633064" cy="14040308"/>
          </a:xfrm>
          <a:prstGeom prst="rect">
            <a:avLst/>
          </a:prstGeom>
          <a:solidFill>
            <a:srgbClr val="5E869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29"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30"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531" name="the extent to which an ad contains brand or executional elements that are different, novel, unusual, original, unique, etc.”"/>
          <p:cNvSpPr txBox="1"/>
          <p:nvPr/>
        </p:nvSpPr>
        <p:spPr>
          <a:xfrm>
            <a:off x="1174543" y="6622662"/>
            <a:ext cx="16344921"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E9CF98"/>
                </a:solidFill>
              </a:rPr>
              <a:t>the extent to which an ad contains brand or executional elements that are </a:t>
            </a:r>
            <a:r>
              <a:rPr>
                <a:solidFill>
                  <a:srgbClr val="FFFFFF"/>
                </a:solidFill>
              </a:rPr>
              <a:t>different, novel, unusual, original, unique, etc.”</a:t>
            </a:r>
          </a:p>
        </p:txBody>
      </p:sp>
      <p:sp>
        <p:nvSpPr>
          <p:cNvPr id="532" name="“"/>
          <p:cNvSpPr txBox="1"/>
          <p:nvPr/>
        </p:nvSpPr>
        <p:spPr>
          <a:xfrm>
            <a:off x="708783" y="6618433"/>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E9CF98"/>
                </a:solidFill>
                <a:latin typeface="Helvetica"/>
                <a:ea typeface="Helvetica"/>
                <a:cs typeface="Helvetica"/>
                <a:sym typeface="Helvetica"/>
              </a:defRPr>
            </a:lvl1pPr>
          </a:lstStyle>
          <a:p>
            <a:pPr/>
            <a:r>
              <a:t>“</a:t>
            </a:r>
          </a:p>
        </p:txBody>
      </p:sp>
      <p:sp>
        <p:nvSpPr>
          <p:cNvPr id="533" name="Robert Smith, Indiana University communications researcher"/>
          <p:cNvSpPr txBox="1"/>
          <p:nvPr/>
        </p:nvSpPr>
        <p:spPr>
          <a:xfrm>
            <a:off x="1124848" y="12287917"/>
            <a:ext cx="1485466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2200">
                <a:solidFill>
                  <a:srgbClr val="E9CF98"/>
                </a:solidFill>
                <a:latin typeface="Helvetica"/>
                <a:ea typeface="Helvetica"/>
                <a:cs typeface="Helvetica"/>
                <a:sym typeface="Helvetica"/>
              </a:defRPr>
            </a:pPr>
            <a:r>
              <a:rPr b="1"/>
              <a:t>Robert Smith,</a:t>
            </a:r>
            <a:r>
              <a:t> Indiana University communications researcher</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Rectangle"/>
          <p:cNvSpPr/>
          <p:nvPr/>
        </p:nvSpPr>
        <p:spPr>
          <a:xfrm>
            <a:off x="-212584" y="-67048"/>
            <a:ext cx="24682666" cy="5854828"/>
          </a:xfrm>
          <a:prstGeom prst="rect">
            <a:avLst/>
          </a:prstGeom>
          <a:solidFill>
            <a:srgbClr val="FAF6EE"/>
          </a:solidFill>
          <a:ln w="12700">
            <a:miter lim="400000"/>
          </a:ln>
        </p:spPr>
        <p:txBody>
          <a:bodyPr lIns="50800" tIns="50800" rIns="50800" bIns="50800" anchor="ctr"/>
          <a:lstStyle/>
          <a:p>
            <a:pPr algn="l" defTabSz="825500">
              <a:defRPr sz="3200">
                <a:solidFill>
                  <a:srgbClr val="FFFFFF"/>
                </a:solidFill>
                <a:latin typeface="Helvetica Neue Medium"/>
                <a:ea typeface="Helvetica Neue Medium"/>
                <a:cs typeface="Helvetica Neue Medium"/>
                <a:sym typeface="Helvetica Neue Medium"/>
              </a:defRPr>
            </a:pPr>
          </a:p>
        </p:txBody>
      </p:sp>
      <p:sp>
        <p:nvSpPr>
          <p:cNvPr id="536" name="five dimensions of advertising creativity"/>
          <p:cNvSpPr txBox="1"/>
          <p:nvPr/>
        </p:nvSpPr>
        <p:spPr>
          <a:xfrm>
            <a:off x="1112510" y="3163111"/>
            <a:ext cx="15739333" cy="2296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b="1" cap="all" spc="159" sz="8000">
                <a:solidFill>
                  <a:srgbClr val="FCFAED"/>
                </a:solidFill>
                <a:latin typeface="Helvetica"/>
                <a:ea typeface="Helvetica"/>
                <a:cs typeface="Helvetica"/>
                <a:sym typeface="Helvetica"/>
              </a:defRPr>
            </a:pPr>
            <a:r>
              <a:rPr>
                <a:solidFill>
                  <a:srgbClr val="2D3A4D"/>
                </a:solidFill>
              </a:rPr>
              <a:t>five dimensions of</a:t>
            </a:r>
            <a:r>
              <a:rPr>
                <a:solidFill>
                  <a:srgbClr val="5E8692"/>
                </a:solidFill>
              </a:rPr>
              <a:t> advertising creativity</a:t>
            </a:r>
          </a:p>
        </p:txBody>
      </p:sp>
      <p:sp>
        <p:nvSpPr>
          <p:cNvPr id="537" name="Originality - Has elements that are rare or surprising, or that move away from the obvious and commonplace."/>
          <p:cNvSpPr txBox="1"/>
          <p:nvPr/>
        </p:nvSpPr>
        <p:spPr>
          <a:xfrm>
            <a:off x="1239097" y="6255467"/>
            <a:ext cx="1713435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buClr>
                <a:srgbClr val="CE5443"/>
              </a:buClr>
              <a:defRPr sz="3600">
                <a:solidFill>
                  <a:srgbClr val="000000"/>
                </a:solidFill>
                <a:latin typeface="Helvetica"/>
                <a:ea typeface="Helvetica"/>
                <a:cs typeface="Helvetica"/>
                <a:sym typeface="Helvetica"/>
              </a:defRPr>
            </a:pPr>
            <a:r>
              <a:rPr b="1"/>
              <a:t>Originality</a:t>
            </a:r>
            <a:r>
              <a:t> - Has elements that are rare or surprising, or that move away from the obvious and commonplace.</a:t>
            </a:r>
          </a:p>
        </p:txBody>
      </p:sp>
      <p:sp>
        <p:nvSpPr>
          <p:cNvPr id="538" name="Flexibility - links the product to a range of different uses or ideas."/>
          <p:cNvSpPr txBox="1"/>
          <p:nvPr/>
        </p:nvSpPr>
        <p:spPr>
          <a:xfrm>
            <a:off x="1239097" y="7695172"/>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3600">
                <a:solidFill>
                  <a:srgbClr val="000000"/>
                </a:solidFill>
                <a:latin typeface="Helvetica"/>
                <a:ea typeface="Helvetica"/>
                <a:cs typeface="Helvetica"/>
                <a:sym typeface="Helvetica"/>
              </a:defRPr>
            </a:pPr>
            <a:r>
              <a:rPr b="1"/>
              <a:t>Flexibility</a:t>
            </a:r>
            <a:r>
              <a:t> - links the product to a range of different uses or ideas.</a:t>
            </a:r>
          </a:p>
        </p:txBody>
      </p:sp>
      <p:sp>
        <p:nvSpPr>
          <p:cNvPr id="539" name="Elaboration - contain unexpected details or extend simple ideas so that they become more intricate and complicated"/>
          <p:cNvSpPr txBox="1"/>
          <p:nvPr/>
        </p:nvSpPr>
        <p:spPr>
          <a:xfrm>
            <a:off x="1239097" y="8601477"/>
            <a:ext cx="18141811" cy="1248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10000"/>
              </a:lnSpc>
              <a:buClr>
                <a:srgbClr val="CE5443"/>
              </a:buClr>
              <a:defRPr sz="3600">
                <a:solidFill>
                  <a:srgbClr val="000000"/>
                </a:solidFill>
                <a:latin typeface="Helvetica"/>
                <a:ea typeface="Helvetica"/>
                <a:cs typeface="Helvetica"/>
                <a:sym typeface="Helvetica"/>
              </a:defRPr>
            </a:pPr>
            <a:r>
              <a:rPr b="1"/>
              <a:t>Elaboration</a:t>
            </a:r>
            <a:r>
              <a:t> - contain unexpected details or extend simple ideas so that they become more intricate and complicated</a:t>
            </a:r>
          </a:p>
        </p:txBody>
      </p:sp>
      <p:sp>
        <p:nvSpPr>
          <p:cNvPr id="540" name="Synthesis - blending or connecting normally unrelated objects or ideas"/>
          <p:cNvSpPr txBox="1"/>
          <p:nvPr/>
        </p:nvSpPr>
        <p:spPr>
          <a:xfrm>
            <a:off x="1239097" y="10094522"/>
            <a:ext cx="15275197"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3600">
                <a:solidFill>
                  <a:srgbClr val="000000"/>
                </a:solidFill>
                <a:latin typeface="Helvetica"/>
                <a:ea typeface="Helvetica"/>
                <a:cs typeface="Helvetica"/>
                <a:sym typeface="Helvetica"/>
              </a:defRPr>
            </a:pPr>
            <a:r>
              <a:rPr b="1"/>
              <a:t>Synthesis</a:t>
            </a:r>
            <a:r>
              <a:t> - blending or connecting normally unrelated objects or ideas</a:t>
            </a:r>
          </a:p>
        </p:txBody>
      </p:sp>
      <p:pic>
        <p:nvPicPr>
          <p:cNvPr id="541" name="Image" descr="Image"/>
          <p:cNvPicPr>
            <a:picLocks noChangeAspect="1"/>
          </p:cNvPicPr>
          <p:nvPr/>
        </p:nvPicPr>
        <p:blipFill>
          <a:blip r:embed="rId2">
            <a:extLst/>
          </a:blip>
          <a:stretch>
            <a:fillRect/>
          </a:stretch>
        </p:blipFill>
        <p:spPr>
          <a:xfrm>
            <a:off x="673100" y="736600"/>
            <a:ext cx="638435" cy="580515"/>
          </a:xfrm>
          <a:prstGeom prst="rect">
            <a:avLst/>
          </a:prstGeom>
          <a:ln w="12700">
            <a:miter lim="400000"/>
          </a:ln>
        </p:spPr>
      </p:pic>
      <p:sp>
        <p:nvSpPr>
          <p:cNvPr id="542" name="Artistic Value - aesthetically appealing verbal, visual, or sound elements"/>
          <p:cNvSpPr txBox="1"/>
          <p:nvPr/>
        </p:nvSpPr>
        <p:spPr>
          <a:xfrm>
            <a:off x="1239097" y="11000827"/>
            <a:ext cx="15486158"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3600">
                <a:solidFill>
                  <a:srgbClr val="000000"/>
                </a:solidFill>
                <a:latin typeface="Helvetica"/>
                <a:ea typeface="Helvetica"/>
                <a:cs typeface="Helvetica"/>
                <a:sym typeface="Helvetica"/>
              </a:defRPr>
            </a:pPr>
            <a:r>
              <a:rPr b="1"/>
              <a:t>Artistic Value </a:t>
            </a:r>
            <a:r>
              <a:t>- aesthetically appealing verbal, visual, or sound elements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 descr="Image"/>
          <p:cNvPicPr>
            <a:picLocks noChangeAspect="1"/>
          </p:cNvPicPr>
          <p:nvPr/>
        </p:nvPicPr>
        <p:blipFill>
          <a:blip r:embed="rId2">
            <a:extLst/>
          </a:blip>
          <a:stretch>
            <a:fillRect/>
          </a:stretch>
        </p:blipFill>
        <p:spPr>
          <a:xfrm>
            <a:off x="6711283" y="11678066"/>
            <a:ext cx="10961434" cy="5924576"/>
          </a:xfrm>
          <a:prstGeom prst="rect">
            <a:avLst/>
          </a:prstGeom>
          <a:ln w="12700">
            <a:miter lim="400000"/>
          </a:ln>
        </p:spPr>
      </p:pic>
      <p:pic>
        <p:nvPicPr>
          <p:cNvPr id="545" name="Image" descr="Image"/>
          <p:cNvPicPr>
            <a:picLocks noChangeAspect="1"/>
          </p:cNvPicPr>
          <p:nvPr/>
        </p:nvPicPr>
        <p:blipFill>
          <a:blip r:embed="rId3">
            <a:alphaModFix amt="15000"/>
            <a:extLst/>
          </a:blip>
          <a:stretch>
            <a:fillRect/>
          </a:stretch>
        </p:blipFill>
        <p:spPr>
          <a:xfrm>
            <a:off x="11188185" y="-457827"/>
            <a:ext cx="2007631" cy="1054101"/>
          </a:xfrm>
          <a:prstGeom prst="rect">
            <a:avLst/>
          </a:prstGeom>
          <a:ln w="12700">
            <a:miter lim="400000"/>
          </a:ln>
        </p:spPr>
      </p:pic>
      <p:pic>
        <p:nvPicPr>
          <p:cNvPr id="546" name="Image" descr="Image"/>
          <p:cNvPicPr>
            <a:picLocks noChangeAspect="1"/>
          </p:cNvPicPr>
          <p:nvPr/>
        </p:nvPicPr>
        <p:blipFill>
          <a:blip r:embed="rId4">
            <a:extLst/>
          </a:blip>
          <a:stretch>
            <a:fillRect/>
          </a:stretch>
        </p:blipFill>
        <p:spPr>
          <a:xfrm>
            <a:off x="6838283" y="11805066"/>
            <a:ext cx="10961434" cy="5924576"/>
          </a:xfrm>
          <a:prstGeom prst="rect">
            <a:avLst/>
          </a:prstGeom>
          <a:ln w="12700">
            <a:miter lim="400000"/>
          </a:ln>
        </p:spPr>
      </p:pic>
      <p:pic>
        <p:nvPicPr>
          <p:cNvPr id="547" name="R1306H_A_LG.gif" descr="R1306H_A_LG.gif"/>
          <p:cNvPicPr>
            <a:picLocks noChangeAspect="1"/>
          </p:cNvPicPr>
          <p:nvPr/>
        </p:nvPicPr>
        <p:blipFill>
          <a:blip r:embed="rId5">
            <a:extLst/>
          </a:blip>
          <a:stretch>
            <a:fillRect/>
          </a:stretch>
        </p:blipFill>
        <p:spPr>
          <a:xfrm>
            <a:off x="0" y="2851647"/>
            <a:ext cx="24384001" cy="2421507"/>
          </a:xfrm>
          <a:prstGeom prst="rect">
            <a:avLst/>
          </a:prstGeom>
          <a:ln w="12700">
            <a:miter lim="400000"/>
          </a:ln>
        </p:spPr>
      </p:pic>
      <p:sp>
        <p:nvSpPr>
          <p:cNvPr id="548" name="The most-used pairing, flexibility plus elaboration, is one of the least effective. The most effective pairing, originality plus elaboration, had almost double the impact. Flexibility is one of the least effective dimensions, whether used alone or in com"/>
          <p:cNvSpPr txBox="1"/>
          <p:nvPr/>
        </p:nvSpPr>
        <p:spPr>
          <a:xfrm>
            <a:off x="1064617" y="6826711"/>
            <a:ext cx="14854666" cy="4907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3600">
                <a:solidFill>
                  <a:srgbClr val="3C3D3C"/>
                </a:solidFill>
                <a:latin typeface="Helvetica"/>
                <a:ea typeface="Helvetica"/>
                <a:cs typeface="Helvetica"/>
                <a:sym typeface="Helvetica"/>
              </a:defRPr>
            </a:pPr>
            <a:r>
              <a:t>The most-used pairing, </a:t>
            </a:r>
            <a:r>
              <a:rPr b="1"/>
              <a:t>flexibility plus elaboration,</a:t>
            </a:r>
            <a:r>
              <a:t> is one of the least effective. The most effective pairing, </a:t>
            </a:r>
            <a:r>
              <a:rPr b="1"/>
              <a:t>originality plus elaboration,</a:t>
            </a:r>
            <a:r>
              <a:t> had almost double the impact. </a:t>
            </a:r>
            <a:r>
              <a:rPr b="1"/>
              <a:t>Flexibility</a:t>
            </a:r>
            <a:r>
              <a:t> is one of the least effective dimensions, whether used alone or in combination. Although </a:t>
            </a:r>
            <a:r>
              <a:rPr b="1"/>
              <a:t>originality</a:t>
            </a:r>
            <a:r>
              <a:t> has little impact on sales on its own, it appears to play an important enabling role, appearing in three of the four most effective pairings.</a:t>
            </a:r>
          </a:p>
        </p:txBody>
      </p:sp>
      <p:sp>
        <p:nvSpPr>
          <p:cNvPr id="549" name="Harvard Business Review"/>
          <p:cNvSpPr txBox="1"/>
          <p:nvPr/>
        </p:nvSpPr>
        <p:spPr>
          <a:xfrm>
            <a:off x="1271740" y="11949953"/>
            <a:ext cx="1485466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2800">
                <a:solidFill>
                  <a:srgbClr val="CE5443"/>
                </a:solidFill>
                <a:latin typeface="Helvetica"/>
                <a:ea typeface="Helvetica"/>
                <a:cs typeface="Helvetica"/>
                <a:sym typeface="Helvetica"/>
              </a:defRPr>
            </a:lvl1pPr>
          </a:lstStyle>
          <a:p>
            <a:pPr>
              <a:defRPr b="0"/>
            </a:pPr>
            <a:r>
              <a:rPr b="1"/>
              <a:t>Harvard Business Review</a:t>
            </a:r>
          </a:p>
        </p:txBody>
      </p:sp>
      <p:sp>
        <p:nvSpPr>
          <p:cNvPr id="550" name="“"/>
          <p:cNvSpPr txBox="1"/>
          <p:nvPr/>
        </p:nvSpPr>
        <p:spPr>
          <a:xfrm>
            <a:off x="659819" y="6749004"/>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3C3D3C"/>
                </a:solidFill>
                <a:latin typeface="Helvetica"/>
                <a:ea typeface="Helvetica"/>
                <a:cs typeface="Helvetica"/>
                <a:sym typeface="Helvetica"/>
              </a:defRPr>
            </a:lvl1pPr>
          </a:lstStyle>
          <a:p>
            <a:pPr/>
            <a:r>
              <a:t>“</a:t>
            </a:r>
          </a:p>
        </p:txBody>
      </p:sp>
      <p:sp>
        <p:nvSpPr>
          <p:cNvPr id="551" name="”"/>
          <p:cNvSpPr txBox="1"/>
          <p:nvPr/>
        </p:nvSpPr>
        <p:spPr>
          <a:xfrm>
            <a:off x="4797469" y="10943142"/>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3C3D3C"/>
                </a:solidFill>
                <a:latin typeface="Helvetica"/>
                <a:ea typeface="Helvetica"/>
                <a:cs typeface="Helvetica"/>
                <a:sym typeface="Helvetica"/>
              </a:defRPr>
            </a:lvl1pPr>
          </a:lstStyle>
          <a:p>
            <a:pPr/>
            <a:r>
              <a: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3" name="Triangle.jpg" descr="Triangl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54" name="Image" descr="Image"/>
          <p:cNvPicPr>
            <a:picLocks noChangeAspect="1"/>
          </p:cNvPicPr>
          <p:nvPr/>
        </p:nvPicPr>
        <p:blipFill>
          <a:blip r:embed="rId3">
            <a:extLst/>
          </a:blip>
          <a:stretch>
            <a:fillRect/>
          </a:stretch>
        </p:blipFill>
        <p:spPr>
          <a:xfrm>
            <a:off x="673100" y="736600"/>
            <a:ext cx="638435" cy="58051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82827"/>
        </a:solidFill>
      </p:bgPr>
    </p:bg>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3998391" y="458271"/>
            <a:ext cx="5406265" cy="2058353"/>
          </a:xfrm>
          <a:prstGeom prst="rect">
            <a:avLst/>
          </a:prstGeom>
          <a:ln w="12700">
            <a:miter lim="400000"/>
          </a:ln>
        </p:spPr>
      </p:pic>
      <p:pic>
        <p:nvPicPr>
          <p:cNvPr id="218" name="Image" descr="Image"/>
          <p:cNvPicPr>
            <a:picLocks noChangeAspect="1"/>
          </p:cNvPicPr>
          <p:nvPr/>
        </p:nvPicPr>
        <p:blipFill>
          <a:blip r:embed="rId3">
            <a:extLst/>
          </a:blip>
          <a:stretch>
            <a:fillRect/>
          </a:stretch>
        </p:blipFill>
        <p:spPr>
          <a:xfrm>
            <a:off x="5217591" y="2593871"/>
            <a:ext cx="5406265" cy="2086103"/>
          </a:xfrm>
          <a:prstGeom prst="rect">
            <a:avLst/>
          </a:prstGeom>
          <a:ln w="12700">
            <a:miter lim="400000"/>
          </a:ln>
        </p:spPr>
      </p:pic>
      <p:pic>
        <p:nvPicPr>
          <p:cNvPr id="219" name="Image" descr="Image"/>
          <p:cNvPicPr>
            <a:picLocks noChangeAspect="1"/>
          </p:cNvPicPr>
          <p:nvPr/>
        </p:nvPicPr>
        <p:blipFill>
          <a:blip r:embed="rId4">
            <a:extLst/>
          </a:blip>
          <a:stretch>
            <a:fillRect/>
          </a:stretch>
        </p:blipFill>
        <p:spPr>
          <a:xfrm>
            <a:off x="6443141" y="4706421"/>
            <a:ext cx="5406265" cy="2168881"/>
          </a:xfrm>
          <a:prstGeom prst="rect">
            <a:avLst/>
          </a:prstGeom>
          <a:ln w="12700">
            <a:miter lim="400000"/>
          </a:ln>
        </p:spPr>
      </p:pic>
      <p:pic>
        <p:nvPicPr>
          <p:cNvPr id="220" name="Image" descr="Image"/>
          <p:cNvPicPr>
            <a:picLocks noChangeAspect="1"/>
          </p:cNvPicPr>
          <p:nvPr/>
        </p:nvPicPr>
        <p:blipFill>
          <a:blip r:embed="rId5">
            <a:extLst/>
          </a:blip>
          <a:stretch>
            <a:fillRect/>
          </a:stretch>
        </p:blipFill>
        <p:spPr>
          <a:xfrm>
            <a:off x="6437540" y="6838249"/>
            <a:ext cx="5406264" cy="2083156"/>
          </a:xfrm>
          <a:prstGeom prst="rect">
            <a:avLst/>
          </a:prstGeom>
          <a:ln w="12700">
            <a:miter lim="400000"/>
          </a:ln>
        </p:spPr>
      </p:pic>
      <p:pic>
        <p:nvPicPr>
          <p:cNvPr id="221" name="Image" descr="Image"/>
          <p:cNvPicPr>
            <a:picLocks noChangeAspect="1"/>
          </p:cNvPicPr>
          <p:nvPr/>
        </p:nvPicPr>
        <p:blipFill>
          <a:blip r:embed="rId6">
            <a:extLst/>
          </a:blip>
          <a:stretch>
            <a:fillRect/>
          </a:stretch>
        </p:blipFill>
        <p:spPr>
          <a:xfrm>
            <a:off x="5212388" y="8954589"/>
            <a:ext cx="5406264" cy="2032839"/>
          </a:xfrm>
          <a:prstGeom prst="rect">
            <a:avLst/>
          </a:prstGeom>
          <a:ln w="12700">
            <a:miter lim="400000"/>
          </a:ln>
        </p:spPr>
      </p:pic>
      <p:pic>
        <p:nvPicPr>
          <p:cNvPr id="222" name="Image" descr="Image"/>
          <p:cNvPicPr>
            <a:picLocks noChangeAspect="1"/>
          </p:cNvPicPr>
          <p:nvPr/>
        </p:nvPicPr>
        <p:blipFill>
          <a:blip r:embed="rId7">
            <a:extLst/>
          </a:blip>
          <a:stretch>
            <a:fillRect/>
          </a:stretch>
        </p:blipFill>
        <p:spPr>
          <a:xfrm>
            <a:off x="4004952" y="11085500"/>
            <a:ext cx="5406264" cy="2155585"/>
          </a:xfrm>
          <a:prstGeom prst="rect">
            <a:avLst/>
          </a:prstGeom>
          <a:ln w="12700">
            <a:miter lim="400000"/>
          </a:ln>
        </p:spPr>
      </p:pic>
      <p:pic>
        <p:nvPicPr>
          <p:cNvPr id="223" name="Image" descr="Image"/>
          <p:cNvPicPr>
            <a:picLocks noChangeAspect="1"/>
          </p:cNvPicPr>
          <p:nvPr/>
        </p:nvPicPr>
        <p:blipFill>
          <a:blip r:embed="rId8">
            <a:extLst/>
          </a:blip>
          <a:stretch>
            <a:fillRect/>
          </a:stretch>
        </p:blipFill>
        <p:spPr>
          <a:xfrm>
            <a:off x="14979344" y="452943"/>
            <a:ext cx="5406264" cy="2145209"/>
          </a:xfrm>
          <a:prstGeom prst="rect">
            <a:avLst/>
          </a:prstGeom>
          <a:ln w="12700">
            <a:miter lim="400000"/>
          </a:ln>
        </p:spPr>
      </p:pic>
      <p:pic>
        <p:nvPicPr>
          <p:cNvPr id="224" name="Image" descr="Image"/>
          <p:cNvPicPr>
            <a:picLocks noChangeAspect="1"/>
          </p:cNvPicPr>
          <p:nvPr/>
        </p:nvPicPr>
        <p:blipFill>
          <a:blip r:embed="rId9">
            <a:extLst/>
          </a:blip>
          <a:stretch>
            <a:fillRect/>
          </a:stretch>
        </p:blipFill>
        <p:spPr>
          <a:xfrm>
            <a:off x="13725089" y="2601104"/>
            <a:ext cx="5406264" cy="2173237"/>
          </a:xfrm>
          <a:prstGeom prst="rect">
            <a:avLst/>
          </a:prstGeom>
          <a:ln w="12700">
            <a:miter lim="400000"/>
          </a:ln>
        </p:spPr>
      </p:pic>
      <p:pic>
        <p:nvPicPr>
          <p:cNvPr id="225" name="Image" descr="Image"/>
          <p:cNvPicPr>
            <a:picLocks noChangeAspect="1"/>
          </p:cNvPicPr>
          <p:nvPr/>
        </p:nvPicPr>
        <p:blipFill>
          <a:blip r:embed="rId10">
            <a:extLst/>
          </a:blip>
          <a:stretch>
            <a:fillRect/>
          </a:stretch>
        </p:blipFill>
        <p:spPr>
          <a:xfrm>
            <a:off x="12510155" y="4709450"/>
            <a:ext cx="5406264" cy="2099323"/>
          </a:xfrm>
          <a:prstGeom prst="rect">
            <a:avLst/>
          </a:prstGeom>
          <a:ln w="12700">
            <a:miter lim="400000"/>
          </a:ln>
        </p:spPr>
      </p:pic>
      <p:pic>
        <p:nvPicPr>
          <p:cNvPr id="226" name="Image" descr="Image"/>
          <p:cNvPicPr>
            <a:picLocks noChangeAspect="1"/>
          </p:cNvPicPr>
          <p:nvPr/>
        </p:nvPicPr>
        <p:blipFill>
          <a:blip r:embed="rId11">
            <a:extLst/>
          </a:blip>
          <a:stretch>
            <a:fillRect/>
          </a:stretch>
        </p:blipFill>
        <p:spPr>
          <a:xfrm>
            <a:off x="12503805" y="6835372"/>
            <a:ext cx="5406264" cy="2088910"/>
          </a:xfrm>
          <a:prstGeom prst="rect">
            <a:avLst/>
          </a:prstGeom>
          <a:ln w="12700">
            <a:miter lim="400000"/>
          </a:ln>
        </p:spPr>
      </p:pic>
      <p:pic>
        <p:nvPicPr>
          <p:cNvPr id="227" name="Image" descr="Image"/>
          <p:cNvPicPr>
            <a:picLocks noChangeAspect="1"/>
          </p:cNvPicPr>
          <p:nvPr/>
        </p:nvPicPr>
        <p:blipFill>
          <a:blip r:embed="rId12">
            <a:extLst/>
          </a:blip>
          <a:stretch>
            <a:fillRect/>
          </a:stretch>
        </p:blipFill>
        <p:spPr>
          <a:xfrm>
            <a:off x="13725089" y="8969264"/>
            <a:ext cx="5406264" cy="2054290"/>
          </a:xfrm>
          <a:prstGeom prst="rect">
            <a:avLst/>
          </a:prstGeom>
          <a:ln w="12700">
            <a:miter lim="400000"/>
          </a:ln>
        </p:spPr>
      </p:pic>
      <p:pic>
        <p:nvPicPr>
          <p:cNvPr id="228" name="Image" descr="Image"/>
          <p:cNvPicPr>
            <a:picLocks noChangeAspect="1"/>
          </p:cNvPicPr>
          <p:nvPr/>
        </p:nvPicPr>
        <p:blipFill>
          <a:blip r:embed="rId13">
            <a:extLst/>
          </a:blip>
          <a:stretch>
            <a:fillRect/>
          </a:stretch>
        </p:blipFill>
        <p:spPr>
          <a:xfrm>
            <a:off x="14966644" y="11093936"/>
            <a:ext cx="5406264" cy="207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Rectangle"/>
          <p:cNvSpPr/>
          <p:nvPr/>
        </p:nvSpPr>
        <p:spPr>
          <a:xfrm>
            <a:off x="-124532" y="-162154"/>
            <a:ext cx="24633064" cy="14040308"/>
          </a:xfrm>
          <a:prstGeom prst="rect">
            <a:avLst/>
          </a:prstGeom>
          <a:solidFill>
            <a:srgbClr val="5E869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57"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58"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559" name="People will forgive shortcomings, follow your lead, and sing your praises if you reward them with positive emotion. To engage your audience emotionally, you must let your brand’s personality show.”"/>
          <p:cNvSpPr txBox="1"/>
          <p:nvPr/>
        </p:nvSpPr>
        <p:spPr>
          <a:xfrm>
            <a:off x="1174543" y="2787160"/>
            <a:ext cx="15005110"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E9CF98"/>
                </a:solidFill>
              </a:rPr>
              <a:t>People will forgive shortcomings, follow your lead, and sing your praises </a:t>
            </a:r>
            <a:r>
              <a:rPr>
                <a:solidFill>
                  <a:srgbClr val="FFFFFF"/>
                </a:solidFill>
              </a:rPr>
              <a:t>if you reward them with positive emotion. To engage your audience emotionally, you must let your brand’s personality show.”</a:t>
            </a:r>
          </a:p>
        </p:txBody>
      </p:sp>
      <p:sp>
        <p:nvSpPr>
          <p:cNvPr id="560" name="“"/>
          <p:cNvSpPr txBox="1"/>
          <p:nvPr/>
        </p:nvSpPr>
        <p:spPr>
          <a:xfrm>
            <a:off x="708783" y="2782932"/>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E9CF98"/>
                </a:solidFill>
                <a:latin typeface="Helvetica"/>
                <a:ea typeface="Helvetica"/>
                <a:cs typeface="Helvetica"/>
                <a:sym typeface="Helvetica"/>
              </a:defRPr>
            </a:lvl1pPr>
          </a:lstStyle>
          <a:p>
            <a:pPr/>
            <a:r>
              <a:t>“</a:t>
            </a:r>
          </a:p>
        </p:txBody>
      </p:sp>
      <p:sp>
        <p:nvSpPr>
          <p:cNvPr id="561" name="Andrew Walter, Author of Designing for Emotion"/>
          <p:cNvSpPr txBox="1"/>
          <p:nvPr/>
        </p:nvSpPr>
        <p:spPr>
          <a:xfrm>
            <a:off x="1124848" y="11280548"/>
            <a:ext cx="1485466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2200">
                <a:solidFill>
                  <a:srgbClr val="E9CF98"/>
                </a:solidFill>
                <a:latin typeface="Helvetica"/>
                <a:ea typeface="Helvetica"/>
                <a:cs typeface="Helvetica"/>
                <a:sym typeface="Helvetica"/>
              </a:defRPr>
            </a:pPr>
            <a:r>
              <a:rPr b="1"/>
              <a:t>Andrew Walter,</a:t>
            </a:r>
            <a:r>
              <a:t> Author of Designing for Emotion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Rectangle"/>
          <p:cNvSpPr/>
          <p:nvPr/>
        </p:nvSpPr>
        <p:spPr>
          <a:xfrm>
            <a:off x="-149333" y="-295546"/>
            <a:ext cx="24682666" cy="7456227"/>
          </a:xfrm>
          <a:prstGeom prst="rect">
            <a:avLst/>
          </a:prstGeom>
          <a:solidFill>
            <a:srgbClr val="FAF6EE"/>
          </a:solidFill>
          <a:ln w="12700">
            <a:miter lim="400000"/>
          </a:ln>
        </p:spPr>
        <p:txBody>
          <a:bodyPr lIns="50800" tIns="50800" rIns="50800" bIns="50800" anchor="ctr"/>
          <a:lstStyle/>
          <a:p>
            <a:pPr algn="l" defTabSz="825500">
              <a:defRPr sz="3200">
                <a:solidFill>
                  <a:srgbClr val="FFFFFF"/>
                </a:solidFill>
                <a:latin typeface="Helvetica Neue Medium"/>
                <a:ea typeface="Helvetica Neue Medium"/>
                <a:cs typeface="Helvetica Neue Medium"/>
                <a:sym typeface="Helvetica Neue Medium"/>
              </a:defRPr>
            </a:pPr>
          </a:p>
        </p:txBody>
      </p:sp>
      <p:sp>
        <p:nvSpPr>
          <p:cNvPr id="564" name="Studies show that purchases are mostly emotionally driven, even among the B2B community."/>
          <p:cNvSpPr txBox="1"/>
          <p:nvPr/>
        </p:nvSpPr>
        <p:spPr>
          <a:xfrm>
            <a:off x="1112510" y="3414274"/>
            <a:ext cx="19476015" cy="3271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b="1" cap="all" spc="159" sz="8000">
                <a:solidFill>
                  <a:srgbClr val="2D3A4D"/>
                </a:solidFill>
                <a:latin typeface="Helvetica"/>
                <a:ea typeface="Helvetica"/>
                <a:cs typeface="Helvetica"/>
                <a:sym typeface="Helvetica"/>
              </a:defRPr>
            </a:pPr>
            <a:r>
              <a:t>Studies show that purchases are mostly</a:t>
            </a:r>
            <a:r>
              <a:rPr>
                <a:solidFill>
                  <a:srgbClr val="5E8692"/>
                </a:solidFill>
              </a:rPr>
              <a:t> </a:t>
            </a:r>
            <a:r>
              <a:t>emotionally driven,</a:t>
            </a:r>
            <a:r>
              <a:rPr>
                <a:solidFill>
                  <a:srgbClr val="5E8692"/>
                </a:solidFill>
              </a:rPr>
              <a:t> even among the </a:t>
            </a:r>
            <a:r>
              <a:rPr>
                <a:solidFill>
                  <a:srgbClr val="5E8692"/>
                </a:solidFill>
                <a:hlinkClick r:id="rId2" invalidUrl="" action="" tgtFrame="" tooltip="" history="1" highlightClick="0" endSnd="0"/>
              </a:rPr>
              <a:t>B2B community</a:t>
            </a:r>
            <a:r>
              <a:rPr>
                <a:solidFill>
                  <a:srgbClr val="5E8692"/>
                </a:solidFill>
              </a:rPr>
              <a:t>. </a:t>
            </a:r>
          </a:p>
        </p:txBody>
      </p:sp>
      <p:sp>
        <p:nvSpPr>
          <p:cNvPr id="565" name="90% of purchasing decisions are made based on emotion rather than logic alone."/>
          <p:cNvSpPr txBox="1"/>
          <p:nvPr/>
        </p:nvSpPr>
        <p:spPr>
          <a:xfrm>
            <a:off x="1206454" y="7976361"/>
            <a:ext cx="1746958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buClr>
                <a:srgbClr val="CE5443"/>
              </a:buClr>
              <a:defRPr sz="3600">
                <a:solidFill>
                  <a:srgbClr val="3C3D3C"/>
                </a:solidFill>
                <a:latin typeface="Helvetica"/>
                <a:ea typeface="Helvetica"/>
                <a:cs typeface="Helvetica"/>
                <a:sym typeface="Helvetica"/>
              </a:defRPr>
            </a:pPr>
            <a:r>
              <a:rPr b="1"/>
              <a:t>90% of purchasing decisions</a:t>
            </a:r>
            <a:r>
              <a:t> are made based on emotion rather than logic alone.</a:t>
            </a:r>
          </a:p>
        </p:txBody>
      </p:sp>
      <p:sp>
        <p:nvSpPr>
          <p:cNvPr id="566" name="Business professionals are nearly 50% more likely to buy something that demonstrates personal value through emotional appeals."/>
          <p:cNvSpPr txBox="1"/>
          <p:nvPr/>
        </p:nvSpPr>
        <p:spPr>
          <a:xfrm>
            <a:off x="1239097" y="9137567"/>
            <a:ext cx="21500872" cy="1357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30000"/>
              </a:lnSpc>
              <a:buClr>
                <a:srgbClr val="CE5443"/>
              </a:buClr>
              <a:defRPr sz="3600">
                <a:solidFill>
                  <a:srgbClr val="3C3D3C"/>
                </a:solidFill>
                <a:latin typeface="Helvetica"/>
                <a:ea typeface="Helvetica"/>
                <a:cs typeface="Helvetica"/>
                <a:sym typeface="Helvetica"/>
              </a:defRPr>
            </a:pPr>
            <a:r>
              <a:t>Business professionals are nearly </a:t>
            </a:r>
            <a:r>
              <a:rPr b="1"/>
              <a:t>50% more likely</a:t>
            </a:r>
            <a:r>
              <a:t> to buy something that demonstrates personal value through emotional appeals.</a:t>
            </a:r>
          </a:p>
        </p:txBody>
      </p:sp>
      <p:pic>
        <p:nvPicPr>
          <p:cNvPr id="567" name="Image" descr="Image"/>
          <p:cNvPicPr>
            <a:picLocks noChangeAspect="1"/>
          </p:cNvPicPr>
          <p:nvPr/>
        </p:nvPicPr>
        <p:blipFill>
          <a:blip r:embed="rId3">
            <a:extLst/>
          </a:blip>
          <a:stretch>
            <a:fillRect/>
          </a:stretch>
        </p:blipFill>
        <p:spPr>
          <a:xfrm>
            <a:off x="673100" y="736600"/>
            <a:ext cx="638435" cy="580515"/>
          </a:xfrm>
          <a:prstGeom prst="rect">
            <a:avLst/>
          </a:prstGeom>
          <a:ln w="12700">
            <a:miter lim="400000"/>
          </a:ln>
        </p:spPr>
      </p:pic>
      <p:sp>
        <p:nvSpPr>
          <p:cNvPr id="568" name="B2BMarketing.net"/>
          <p:cNvSpPr txBox="1"/>
          <p:nvPr/>
        </p:nvSpPr>
        <p:spPr>
          <a:xfrm>
            <a:off x="1206454" y="12442874"/>
            <a:ext cx="14854667"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2200">
                <a:solidFill>
                  <a:srgbClr val="3C3D3C"/>
                </a:solidFill>
                <a:latin typeface="Helvetica"/>
                <a:ea typeface="Helvetica"/>
                <a:cs typeface="Helvetica"/>
                <a:sym typeface="Helvetica"/>
              </a:defRPr>
            </a:lvl1pPr>
          </a:lstStyle>
          <a:p>
            <a:pPr/>
            <a:r>
              <a:t>B2BMarketing.net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Rectangle"/>
          <p:cNvSpPr/>
          <p:nvPr/>
        </p:nvSpPr>
        <p:spPr>
          <a:xfrm>
            <a:off x="-124532" y="-162154"/>
            <a:ext cx="24633064" cy="14040308"/>
          </a:xfrm>
          <a:prstGeom prst="rect">
            <a:avLst/>
          </a:prstGeom>
          <a:solidFill>
            <a:srgbClr val="2D3A4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71"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72"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573" name="What does this mean?   It means employing market research tactics to make sure you understand what your audience cares about is worth its weight in gold."/>
          <p:cNvSpPr txBox="1"/>
          <p:nvPr/>
        </p:nvSpPr>
        <p:spPr>
          <a:xfrm>
            <a:off x="1174543" y="5627063"/>
            <a:ext cx="15479383"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5E8692"/>
                </a:solidFill>
              </a:rPr>
              <a:t>What does this mean?  </a:t>
            </a:r>
            <a:br>
              <a:rPr>
                <a:solidFill>
                  <a:srgbClr val="5E8692"/>
                </a:solidFill>
              </a:rPr>
            </a:br>
            <a:r>
              <a:rPr>
                <a:solidFill>
                  <a:srgbClr val="FFFFFF"/>
                </a:solidFill>
              </a:rPr>
              <a:t>It means employing market research tactics to make sure you understand what your audience cares about is worth its weight in gold.</a:t>
            </a:r>
          </a:p>
        </p:txBody>
      </p:sp>
      <p:sp>
        <p:nvSpPr>
          <p:cNvPr id="574" name="Thinkwithgoogle.com"/>
          <p:cNvSpPr txBox="1"/>
          <p:nvPr/>
        </p:nvSpPr>
        <p:spPr>
          <a:xfrm>
            <a:off x="1124848" y="12031560"/>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3600">
                <a:solidFill>
                  <a:srgbClr val="5E8692"/>
                </a:solidFill>
                <a:latin typeface="Helvetica"/>
                <a:ea typeface="Helvetica"/>
                <a:cs typeface="Helvetica"/>
                <a:sym typeface="Helvetica"/>
              </a:defRPr>
            </a:lvl1pPr>
          </a:lstStyle>
          <a:p>
            <a:pPr>
              <a:defRPr b="0"/>
            </a:pPr>
            <a:r>
              <a:rPr b="1"/>
              <a:t>Thinkwithgoogle.com</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Rectangle"/>
          <p:cNvSpPr/>
          <p:nvPr/>
        </p:nvSpPr>
        <p:spPr>
          <a:xfrm>
            <a:off x="-124532" y="-162154"/>
            <a:ext cx="24633064" cy="14040308"/>
          </a:xfrm>
          <a:prstGeom prst="rect">
            <a:avLst/>
          </a:prstGeom>
          <a:solidFill>
            <a:srgbClr val="2D3A4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77"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78"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579" name="Emotional design is not just about delight and positive emotion. In Reality, …Its about all emotion—Good, and especially bad. IF the customer is feeling uncertain or fearful, don’t shy away from that or sweep it under the rug.”"/>
          <p:cNvSpPr txBox="1"/>
          <p:nvPr/>
        </p:nvSpPr>
        <p:spPr>
          <a:xfrm>
            <a:off x="1174543" y="4109184"/>
            <a:ext cx="16840106"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5E8692"/>
                </a:solidFill>
              </a:rPr>
              <a:t>Emotional design is not just about delight and positive emotion. </a:t>
            </a:r>
            <a:r>
              <a:rPr>
                <a:solidFill>
                  <a:srgbClr val="FFFFFF"/>
                </a:solidFill>
              </a:rPr>
              <a:t>In Reality, …Its about all emotion—Good, and especially bad. IF the customer is feeling uncertain or fearful, don’t shy away from that or sweep it under the rug.”</a:t>
            </a:r>
          </a:p>
        </p:txBody>
      </p:sp>
      <p:sp>
        <p:nvSpPr>
          <p:cNvPr id="580" name="Garron Engstrom, former designer, TurboTax"/>
          <p:cNvSpPr txBox="1"/>
          <p:nvPr/>
        </p:nvSpPr>
        <p:spPr>
          <a:xfrm>
            <a:off x="1124848" y="12521198"/>
            <a:ext cx="14854666"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2200">
                <a:solidFill>
                  <a:srgbClr val="5E8692"/>
                </a:solidFill>
                <a:latin typeface="Helvetica"/>
                <a:ea typeface="Helvetica"/>
                <a:cs typeface="Helvetica"/>
                <a:sym typeface="Helvetica"/>
              </a:defRPr>
            </a:lvl1pPr>
          </a:lstStyle>
          <a:p>
            <a:pPr>
              <a:defRPr b="0"/>
            </a:pPr>
            <a:r>
              <a:rPr b="1"/>
              <a:t>Garron Engstrom, former designer, TurboTax</a:t>
            </a:r>
          </a:p>
        </p:txBody>
      </p:sp>
      <p:sp>
        <p:nvSpPr>
          <p:cNvPr id="581" name="“"/>
          <p:cNvSpPr txBox="1"/>
          <p:nvPr/>
        </p:nvSpPr>
        <p:spPr>
          <a:xfrm>
            <a:off x="708783" y="4104956"/>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5E8692"/>
                </a:solidFill>
                <a:latin typeface="Helvetica"/>
                <a:ea typeface="Helvetica"/>
                <a:cs typeface="Helvetica"/>
                <a:sym typeface="Helvetica"/>
              </a:defRPr>
            </a:lvl1pPr>
          </a:lstStyle>
          <a:p>
            <a:pPr/>
            <a:r>
              <a: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Rectangle"/>
          <p:cNvSpPr/>
          <p:nvPr/>
        </p:nvSpPr>
        <p:spPr>
          <a:xfrm>
            <a:off x="-124532" y="-162154"/>
            <a:ext cx="24633064" cy="14040308"/>
          </a:xfrm>
          <a:prstGeom prst="rect">
            <a:avLst/>
          </a:prstGeom>
          <a:solidFill>
            <a:srgbClr val="848487"/>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4" name="Create an identifiable character."/>
          <p:cNvSpPr txBox="1"/>
          <p:nvPr/>
        </p:nvSpPr>
        <p:spPr>
          <a:xfrm>
            <a:off x="1207958" y="9812417"/>
            <a:ext cx="1771330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80000"/>
              </a:lnSpc>
              <a:defRPr b="1" cap="all" spc="300" sz="10000">
                <a:solidFill>
                  <a:srgbClr val="2D3A4D"/>
                </a:solidFill>
                <a:latin typeface="Helvetica"/>
                <a:ea typeface="Helvetica"/>
                <a:cs typeface="Helvetica"/>
                <a:sym typeface="Helvetica"/>
              </a:defRPr>
            </a:pPr>
            <a:r>
              <a:t>Create an </a:t>
            </a:r>
            <a:r>
              <a:rPr>
                <a:solidFill>
                  <a:srgbClr val="FFFFFF"/>
                </a:solidFill>
              </a:rPr>
              <a:t>identifiable character.</a:t>
            </a:r>
            <a:r>
              <a:rPr b="0"/>
              <a:t> </a:t>
            </a:r>
          </a:p>
        </p:txBody>
      </p:sp>
      <p:pic>
        <p:nvPicPr>
          <p:cNvPr id="585"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86"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flo.jpg" descr="flo.jpg"/>
          <p:cNvPicPr>
            <a:picLocks noChangeAspect="1"/>
          </p:cNvPicPr>
          <p:nvPr/>
        </p:nvPicPr>
        <p:blipFill>
          <a:blip r:embed="rId2">
            <a:extLst/>
          </a:blip>
          <a:stretch>
            <a:fillRect/>
          </a:stretch>
        </p:blipFill>
        <p:spPr>
          <a:xfrm>
            <a:off x="-60379" y="0"/>
            <a:ext cx="11252639" cy="13716001"/>
          </a:xfrm>
          <a:prstGeom prst="rect">
            <a:avLst/>
          </a:prstGeom>
          <a:ln w="12700">
            <a:miter lim="400000"/>
          </a:ln>
        </p:spPr>
      </p:pic>
      <p:pic>
        <p:nvPicPr>
          <p:cNvPr id="589" name="1666320323-allstate-mayhem.jpg" descr="1666320323-allstate-mayhem.jpg"/>
          <p:cNvPicPr>
            <a:picLocks noChangeAspect="1"/>
          </p:cNvPicPr>
          <p:nvPr/>
        </p:nvPicPr>
        <p:blipFill>
          <a:blip r:embed="rId3">
            <a:extLst/>
          </a:blip>
          <a:stretch>
            <a:fillRect/>
          </a:stretch>
        </p:blipFill>
        <p:spPr>
          <a:xfrm>
            <a:off x="16011287" y="888131"/>
            <a:ext cx="8465094" cy="12901430"/>
          </a:xfrm>
          <a:prstGeom prst="rect">
            <a:avLst/>
          </a:prstGeom>
          <a:ln w="12700">
            <a:miter lim="400000"/>
          </a:ln>
        </p:spPr>
      </p:pic>
      <p:sp>
        <p:nvSpPr>
          <p:cNvPr id="590" name="Line"/>
          <p:cNvSpPr/>
          <p:nvPr/>
        </p:nvSpPr>
        <p:spPr>
          <a:xfrm flipV="1">
            <a:off x="10602969" y="-324448"/>
            <a:ext cx="5808019" cy="14364896"/>
          </a:xfrm>
          <a:prstGeom prst="line">
            <a:avLst/>
          </a:prstGeom>
          <a:ln w="1270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Rectangle"/>
          <p:cNvSpPr/>
          <p:nvPr/>
        </p:nvSpPr>
        <p:spPr>
          <a:xfrm>
            <a:off x="-124532" y="-162154"/>
            <a:ext cx="24633064" cy="14040308"/>
          </a:xfrm>
          <a:prstGeom prst="rect">
            <a:avLst/>
          </a:prstGeom>
          <a:solidFill>
            <a:srgbClr val="848487"/>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3" name="Tell an emotional story."/>
          <p:cNvSpPr txBox="1"/>
          <p:nvPr/>
        </p:nvSpPr>
        <p:spPr>
          <a:xfrm>
            <a:off x="1207958" y="10971228"/>
            <a:ext cx="19533270"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50000"/>
              </a:lnSpc>
              <a:defRPr b="1" cap="all" spc="300" sz="10000">
                <a:solidFill>
                  <a:srgbClr val="2D3A4D"/>
                </a:solidFill>
                <a:latin typeface="Helvetica"/>
                <a:ea typeface="Helvetica"/>
                <a:cs typeface="Helvetica"/>
                <a:sym typeface="Helvetica"/>
              </a:defRPr>
            </a:pPr>
            <a:r>
              <a:t>Tell an </a:t>
            </a:r>
            <a:r>
              <a:rPr>
                <a:solidFill>
                  <a:srgbClr val="FFFFFF"/>
                </a:solidFill>
              </a:rPr>
              <a:t>emotional story.</a:t>
            </a:r>
            <a:r>
              <a:rPr b="0"/>
              <a:t> </a:t>
            </a:r>
          </a:p>
        </p:txBody>
      </p:sp>
      <p:pic>
        <p:nvPicPr>
          <p:cNvPr id="594"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595"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7" name="Heart Touching Commercials That Will Move You Emotionally! MUST WATCH" descr="Heart Touching Commercials That Will Move You Emotionally! MUST WATCH"/>
          <p:cNvPicPr>
            <a:picLocks noChangeAspect="0"/>
          </p:cNvPicPr>
          <p:nvPr>
            <a:videoFile xmlns:mc="http://schemas.openxmlformats.org/markup-compatibility/2006" xmlns:aiw="http://developer.apple.com/namespaces/iwork" r:link="rId2" mc:Ignorable="aiw" aiw:title="Heart Touching Commercials That Will Move You Emotionally! MUST WATCH" aiw:author="MoveTube Network"/>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9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97"/>
                </p:tgtEl>
              </p:cMediaNode>
            </p:video>
            <p:seq concurrent="1" prevAc="none" nextAc="seek">
              <p:cTn id="8" evtFilter="cancelBubble" nodeType="interactiveSeq" restart="whenNotActive" fill="hold">
                <p:stCondLst>
                  <p:cond delay="0" evt="onClick">
                    <p:tgtEl>
                      <p:spTgt spid="59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97"/>
                                        </p:tgtEl>
                                      </p:cBhvr>
                                    </p:cmd>
                                  </p:childTnLst>
                                </p:cTn>
                              </p:par>
                            </p:childTnLst>
                          </p:cTn>
                        </p:par>
                      </p:childTnLst>
                    </p:cTn>
                  </p:par>
                </p:childTnLst>
              </p:cTn>
              <p:nextCondLst>
                <p:cond delay="0" evt="onClick">
                  <p:tgtEl>
                    <p:spTgt spid="59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9" name="darth2.jpeg" descr="darth2.jpeg"/>
          <p:cNvPicPr>
            <a:picLocks noChangeAspect="1"/>
          </p:cNvPicPr>
          <p:nvPr/>
        </p:nvPicPr>
        <p:blipFill>
          <a:blip r:embed="rId2">
            <a:extLst/>
          </a:blip>
          <a:stretch>
            <a:fillRect/>
          </a:stretch>
        </p:blipFill>
        <p:spPr>
          <a:xfrm>
            <a:off x="4572000" y="2552700"/>
            <a:ext cx="15240000" cy="86106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1" name="Screenshot 2023-08-15 at 1.22.53 PM.png" descr="Screenshot 2023-08-15 at 1.22.53 PM.png"/>
          <p:cNvPicPr>
            <a:picLocks noChangeAspect="1"/>
          </p:cNvPicPr>
          <p:nvPr/>
        </p:nvPicPr>
        <p:blipFill>
          <a:blip r:embed="rId2">
            <a:extLst/>
          </a:blip>
          <a:stretch>
            <a:fillRect/>
          </a:stretch>
        </p:blipFill>
        <p:spPr>
          <a:xfrm>
            <a:off x="3460750" y="990600"/>
            <a:ext cx="17462500" cy="117348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82827"/>
        </a:solidFill>
      </p:bgPr>
    </p:bg>
    <p:spTree>
      <p:nvGrpSpPr>
        <p:cNvPr id="1" name=""/>
        <p:cNvGrpSpPr/>
        <p:nvPr/>
      </p:nvGrpSpPr>
      <p:grpSpPr>
        <a:xfrm>
          <a:off x="0" y="0"/>
          <a:ext cx="0" cy="0"/>
          <a:chOff x="0" y="0"/>
          <a:chExt cx="0" cy="0"/>
        </a:xfrm>
      </p:grpSpPr>
      <p:pic>
        <p:nvPicPr>
          <p:cNvPr id="230" name="Image" descr="Image"/>
          <p:cNvPicPr>
            <a:picLocks noChangeAspect="1"/>
          </p:cNvPicPr>
          <p:nvPr/>
        </p:nvPicPr>
        <p:blipFill>
          <a:blip r:embed="rId2">
            <a:extLst/>
          </a:blip>
          <a:stretch>
            <a:fillRect/>
          </a:stretch>
        </p:blipFill>
        <p:spPr>
          <a:xfrm>
            <a:off x="3998391" y="458271"/>
            <a:ext cx="5406265" cy="2058353"/>
          </a:xfrm>
          <a:prstGeom prst="rect">
            <a:avLst/>
          </a:prstGeom>
          <a:ln w="12700">
            <a:miter lim="400000"/>
          </a:ln>
        </p:spPr>
      </p:pic>
      <p:pic>
        <p:nvPicPr>
          <p:cNvPr id="231" name="Image" descr="Image"/>
          <p:cNvPicPr>
            <a:picLocks noChangeAspect="1"/>
          </p:cNvPicPr>
          <p:nvPr/>
        </p:nvPicPr>
        <p:blipFill>
          <a:blip r:embed="rId3">
            <a:alphaModFix amt="15000"/>
            <a:extLst/>
          </a:blip>
          <a:stretch>
            <a:fillRect/>
          </a:stretch>
        </p:blipFill>
        <p:spPr>
          <a:xfrm>
            <a:off x="5217591" y="2593871"/>
            <a:ext cx="5406265" cy="2086103"/>
          </a:xfrm>
          <a:prstGeom prst="rect">
            <a:avLst/>
          </a:prstGeom>
          <a:ln w="12700">
            <a:miter lim="400000"/>
          </a:ln>
        </p:spPr>
      </p:pic>
      <p:pic>
        <p:nvPicPr>
          <p:cNvPr id="232" name="Image" descr="Image"/>
          <p:cNvPicPr>
            <a:picLocks noChangeAspect="1"/>
          </p:cNvPicPr>
          <p:nvPr/>
        </p:nvPicPr>
        <p:blipFill>
          <a:blip r:embed="rId4">
            <a:alphaModFix amt="15000"/>
            <a:extLst/>
          </a:blip>
          <a:stretch>
            <a:fillRect/>
          </a:stretch>
        </p:blipFill>
        <p:spPr>
          <a:xfrm>
            <a:off x="6443141" y="4706421"/>
            <a:ext cx="5406265" cy="2168881"/>
          </a:xfrm>
          <a:prstGeom prst="rect">
            <a:avLst/>
          </a:prstGeom>
          <a:ln w="12700">
            <a:miter lim="400000"/>
          </a:ln>
        </p:spPr>
      </p:pic>
      <p:pic>
        <p:nvPicPr>
          <p:cNvPr id="233" name="Image" descr="Image"/>
          <p:cNvPicPr>
            <a:picLocks noChangeAspect="1"/>
          </p:cNvPicPr>
          <p:nvPr/>
        </p:nvPicPr>
        <p:blipFill>
          <a:blip r:embed="rId5">
            <a:alphaModFix amt="15000"/>
            <a:extLst/>
          </a:blip>
          <a:stretch>
            <a:fillRect/>
          </a:stretch>
        </p:blipFill>
        <p:spPr>
          <a:xfrm>
            <a:off x="6437540" y="6838249"/>
            <a:ext cx="5406264" cy="2083156"/>
          </a:xfrm>
          <a:prstGeom prst="rect">
            <a:avLst/>
          </a:prstGeom>
          <a:ln w="12700">
            <a:miter lim="400000"/>
          </a:ln>
        </p:spPr>
      </p:pic>
      <p:pic>
        <p:nvPicPr>
          <p:cNvPr id="234" name="Image" descr="Image"/>
          <p:cNvPicPr>
            <a:picLocks noChangeAspect="1"/>
          </p:cNvPicPr>
          <p:nvPr/>
        </p:nvPicPr>
        <p:blipFill>
          <a:blip r:embed="rId6">
            <a:alphaModFix amt="15000"/>
            <a:extLst/>
          </a:blip>
          <a:stretch>
            <a:fillRect/>
          </a:stretch>
        </p:blipFill>
        <p:spPr>
          <a:xfrm>
            <a:off x="5212388" y="8954589"/>
            <a:ext cx="5406264" cy="2032839"/>
          </a:xfrm>
          <a:prstGeom prst="rect">
            <a:avLst/>
          </a:prstGeom>
          <a:ln w="12700">
            <a:miter lim="400000"/>
          </a:ln>
        </p:spPr>
      </p:pic>
      <p:pic>
        <p:nvPicPr>
          <p:cNvPr id="235" name="Image" descr="Image"/>
          <p:cNvPicPr>
            <a:picLocks noChangeAspect="1"/>
          </p:cNvPicPr>
          <p:nvPr/>
        </p:nvPicPr>
        <p:blipFill>
          <a:blip r:embed="rId7">
            <a:alphaModFix amt="15000"/>
            <a:extLst/>
          </a:blip>
          <a:stretch>
            <a:fillRect/>
          </a:stretch>
        </p:blipFill>
        <p:spPr>
          <a:xfrm>
            <a:off x="4004952" y="11085500"/>
            <a:ext cx="5406264" cy="2155585"/>
          </a:xfrm>
          <a:prstGeom prst="rect">
            <a:avLst/>
          </a:prstGeom>
          <a:ln w="12700">
            <a:miter lim="400000"/>
          </a:ln>
        </p:spPr>
      </p:pic>
      <p:pic>
        <p:nvPicPr>
          <p:cNvPr id="236" name="Image" descr="Image"/>
          <p:cNvPicPr>
            <a:picLocks noChangeAspect="1"/>
          </p:cNvPicPr>
          <p:nvPr/>
        </p:nvPicPr>
        <p:blipFill>
          <a:blip r:embed="rId8">
            <a:alphaModFix amt="15000"/>
            <a:extLst/>
          </a:blip>
          <a:stretch>
            <a:fillRect/>
          </a:stretch>
        </p:blipFill>
        <p:spPr>
          <a:xfrm>
            <a:off x="14979344" y="452943"/>
            <a:ext cx="5406264" cy="2145209"/>
          </a:xfrm>
          <a:prstGeom prst="rect">
            <a:avLst/>
          </a:prstGeom>
          <a:ln w="12700">
            <a:miter lim="400000"/>
          </a:ln>
        </p:spPr>
      </p:pic>
      <p:pic>
        <p:nvPicPr>
          <p:cNvPr id="237" name="Image" descr="Image"/>
          <p:cNvPicPr>
            <a:picLocks noChangeAspect="1"/>
          </p:cNvPicPr>
          <p:nvPr/>
        </p:nvPicPr>
        <p:blipFill>
          <a:blip r:embed="rId9">
            <a:alphaModFix amt="15000"/>
            <a:extLst/>
          </a:blip>
          <a:stretch>
            <a:fillRect/>
          </a:stretch>
        </p:blipFill>
        <p:spPr>
          <a:xfrm>
            <a:off x="13725089" y="2601104"/>
            <a:ext cx="5406264" cy="2173237"/>
          </a:xfrm>
          <a:prstGeom prst="rect">
            <a:avLst/>
          </a:prstGeom>
          <a:ln w="12700">
            <a:miter lim="400000"/>
          </a:ln>
        </p:spPr>
      </p:pic>
      <p:pic>
        <p:nvPicPr>
          <p:cNvPr id="238" name="Image" descr="Image"/>
          <p:cNvPicPr>
            <a:picLocks noChangeAspect="1"/>
          </p:cNvPicPr>
          <p:nvPr/>
        </p:nvPicPr>
        <p:blipFill>
          <a:blip r:embed="rId10">
            <a:alphaModFix amt="15000"/>
            <a:extLst/>
          </a:blip>
          <a:stretch>
            <a:fillRect/>
          </a:stretch>
        </p:blipFill>
        <p:spPr>
          <a:xfrm>
            <a:off x="12510155" y="4709450"/>
            <a:ext cx="5406264" cy="2099323"/>
          </a:xfrm>
          <a:prstGeom prst="rect">
            <a:avLst/>
          </a:prstGeom>
          <a:ln w="12700">
            <a:miter lim="400000"/>
          </a:ln>
        </p:spPr>
      </p:pic>
      <p:pic>
        <p:nvPicPr>
          <p:cNvPr id="239" name="Image" descr="Image"/>
          <p:cNvPicPr>
            <a:picLocks noChangeAspect="1"/>
          </p:cNvPicPr>
          <p:nvPr/>
        </p:nvPicPr>
        <p:blipFill>
          <a:blip r:embed="rId11">
            <a:alphaModFix amt="15000"/>
            <a:extLst/>
          </a:blip>
          <a:stretch>
            <a:fillRect/>
          </a:stretch>
        </p:blipFill>
        <p:spPr>
          <a:xfrm>
            <a:off x="12503805" y="6835372"/>
            <a:ext cx="5406264" cy="2088910"/>
          </a:xfrm>
          <a:prstGeom prst="rect">
            <a:avLst/>
          </a:prstGeom>
          <a:ln w="12700">
            <a:miter lim="400000"/>
          </a:ln>
        </p:spPr>
      </p:pic>
      <p:pic>
        <p:nvPicPr>
          <p:cNvPr id="240" name="Image" descr="Image"/>
          <p:cNvPicPr>
            <a:picLocks noChangeAspect="1"/>
          </p:cNvPicPr>
          <p:nvPr/>
        </p:nvPicPr>
        <p:blipFill>
          <a:blip r:embed="rId12">
            <a:alphaModFix amt="15000"/>
            <a:extLst/>
          </a:blip>
          <a:stretch>
            <a:fillRect/>
          </a:stretch>
        </p:blipFill>
        <p:spPr>
          <a:xfrm>
            <a:off x="13725089" y="8969264"/>
            <a:ext cx="5406264" cy="2054290"/>
          </a:xfrm>
          <a:prstGeom prst="rect">
            <a:avLst/>
          </a:prstGeom>
          <a:ln w="12700">
            <a:miter lim="400000"/>
          </a:ln>
        </p:spPr>
      </p:pic>
      <p:pic>
        <p:nvPicPr>
          <p:cNvPr id="241" name="Image" descr="Image"/>
          <p:cNvPicPr>
            <a:picLocks noChangeAspect="1"/>
          </p:cNvPicPr>
          <p:nvPr/>
        </p:nvPicPr>
        <p:blipFill>
          <a:blip r:embed="rId13">
            <a:alphaModFix amt="15000"/>
            <a:extLst/>
          </a:blip>
          <a:stretch>
            <a:fillRect/>
          </a:stretch>
        </p:blipFill>
        <p:spPr>
          <a:xfrm>
            <a:off x="14966644" y="11093936"/>
            <a:ext cx="5406264" cy="2074711"/>
          </a:xfrm>
          <a:prstGeom prst="rect">
            <a:avLst/>
          </a:prstGeom>
          <a:ln w="12700">
            <a:miter lim="400000"/>
          </a:ln>
        </p:spPr>
      </p:pic>
      <p:pic>
        <p:nvPicPr>
          <p:cNvPr id="242" name="Image" descr="Image"/>
          <p:cNvPicPr>
            <a:picLocks noChangeAspect="1"/>
          </p:cNvPicPr>
          <p:nvPr/>
        </p:nvPicPr>
        <p:blipFill>
          <a:blip r:embed="rId14">
            <a:alphaModFix amt="0"/>
            <a:extLst/>
          </a:blip>
          <a:stretch>
            <a:fillRect/>
          </a:stretch>
        </p:blipFill>
        <p:spPr>
          <a:xfrm>
            <a:off x="4013539" y="442606"/>
            <a:ext cx="16356922" cy="126551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Rectangle"/>
          <p:cNvSpPr/>
          <p:nvPr/>
        </p:nvSpPr>
        <p:spPr>
          <a:xfrm>
            <a:off x="-124532" y="-162154"/>
            <a:ext cx="24633064" cy="14040308"/>
          </a:xfrm>
          <a:prstGeom prst="rect">
            <a:avLst/>
          </a:prstGeom>
          <a:solidFill>
            <a:srgbClr val="848487"/>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4" name="Create a community  with a cause."/>
          <p:cNvSpPr txBox="1"/>
          <p:nvPr/>
        </p:nvSpPr>
        <p:spPr>
          <a:xfrm>
            <a:off x="1207958" y="9730811"/>
            <a:ext cx="1569524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80000"/>
              </a:lnSpc>
              <a:defRPr b="1" cap="all" spc="300" sz="10000">
                <a:solidFill>
                  <a:srgbClr val="2D3A4D"/>
                </a:solidFill>
                <a:latin typeface="Helvetica"/>
                <a:ea typeface="Helvetica"/>
                <a:cs typeface="Helvetica"/>
                <a:sym typeface="Helvetica"/>
              </a:defRPr>
            </a:pPr>
            <a:r>
              <a:t>Create a community </a:t>
            </a:r>
            <a:br/>
            <a:r>
              <a:rPr>
                <a:solidFill>
                  <a:srgbClr val="FFFFFF"/>
                </a:solidFill>
              </a:rPr>
              <a:t>with a cause.</a:t>
            </a:r>
          </a:p>
        </p:txBody>
      </p:sp>
      <p:pic>
        <p:nvPicPr>
          <p:cNvPr id="605"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606"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8" name="Screenshot 2023-08-15 at 12.13.18 AM.png" descr="Screenshot 2023-08-15 at 12.13.18 AM.png"/>
          <p:cNvPicPr>
            <a:picLocks noChangeAspect="1"/>
          </p:cNvPicPr>
          <p:nvPr/>
        </p:nvPicPr>
        <p:blipFill>
          <a:blip r:embed="rId2">
            <a:extLst/>
          </a:blip>
          <a:stretch>
            <a:fillRect/>
          </a:stretch>
        </p:blipFill>
        <p:spPr>
          <a:xfrm>
            <a:off x="5848350" y="2336800"/>
            <a:ext cx="12687300" cy="90424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0" name="Triangle 2.jpg" descr="Triangle 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11" name="Image" descr="Image"/>
          <p:cNvPicPr>
            <a:picLocks noChangeAspect="1"/>
          </p:cNvPicPr>
          <p:nvPr/>
        </p:nvPicPr>
        <p:blipFill>
          <a:blip r:embed="rId3">
            <a:extLst/>
          </a:blip>
          <a:stretch>
            <a:fillRect/>
          </a:stretch>
        </p:blipFill>
        <p:spPr>
          <a:xfrm>
            <a:off x="673100" y="736600"/>
            <a:ext cx="638435" cy="58051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Rectangle"/>
          <p:cNvSpPr/>
          <p:nvPr/>
        </p:nvSpPr>
        <p:spPr>
          <a:xfrm>
            <a:off x="-124532" y="-162154"/>
            <a:ext cx="24633064" cy="14040308"/>
          </a:xfrm>
          <a:prstGeom prst="rect">
            <a:avLst/>
          </a:prstGeom>
          <a:solidFill>
            <a:srgbClr val="2D3A4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614" name="Image" descr="Image"/>
          <p:cNvPicPr>
            <a:picLocks noChangeAspect="1"/>
          </p:cNvPicPr>
          <p:nvPr/>
        </p:nvPicPr>
        <p:blipFill>
          <a:blip r:embed="rId2">
            <a:extLst/>
          </a:blip>
          <a:stretch>
            <a:fillRect/>
          </a:stretch>
        </p:blipFill>
        <p:spPr>
          <a:xfrm>
            <a:off x="10840299" y="742499"/>
            <a:ext cx="14153342" cy="7649780"/>
          </a:xfrm>
          <a:prstGeom prst="rect">
            <a:avLst/>
          </a:prstGeom>
          <a:ln w="12700">
            <a:miter lim="400000"/>
          </a:ln>
        </p:spPr>
      </p:pic>
      <p:pic>
        <p:nvPicPr>
          <p:cNvPr id="615" name="Image" descr="Image"/>
          <p:cNvPicPr>
            <a:picLocks noChangeAspect="1"/>
          </p:cNvPicPr>
          <p:nvPr/>
        </p:nvPicPr>
        <p:blipFill>
          <a:blip r:embed="rId3">
            <a:extLst/>
          </a:blip>
          <a:stretch>
            <a:fillRect/>
          </a:stretch>
        </p:blipFill>
        <p:spPr>
          <a:xfrm>
            <a:off x="673728" y="742499"/>
            <a:ext cx="638435" cy="580516"/>
          </a:xfrm>
          <a:prstGeom prst="rect">
            <a:avLst/>
          </a:prstGeom>
          <a:ln w="12700">
            <a:miter lim="400000"/>
          </a:ln>
        </p:spPr>
      </p:pic>
      <p:sp>
        <p:nvSpPr>
          <p:cNvPr id="616" name="In… most cases, companies will find that they are underinvesting in creativity… Increased investment will usually pay for itself: More-effective creative ads will allow other parts of the ad budget to be significantly reduced."/>
          <p:cNvSpPr txBox="1"/>
          <p:nvPr/>
        </p:nvSpPr>
        <p:spPr>
          <a:xfrm>
            <a:off x="1174543" y="2787160"/>
            <a:ext cx="15479383" cy="901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325" sz="6500">
                <a:solidFill>
                  <a:srgbClr val="FAF6EE"/>
                </a:solidFill>
                <a:latin typeface="Helvetica"/>
                <a:ea typeface="Helvetica"/>
                <a:cs typeface="Helvetica"/>
                <a:sym typeface="Helvetica"/>
              </a:defRPr>
            </a:pPr>
            <a:r>
              <a:rPr>
                <a:solidFill>
                  <a:srgbClr val="5E8692"/>
                </a:solidFill>
              </a:rPr>
              <a:t>In… most cases, companies will find that they are underinvesting in creativity…</a:t>
            </a:r>
            <a:r>
              <a:rPr>
                <a:solidFill>
                  <a:srgbClr val="FFFFFF"/>
                </a:solidFill>
              </a:rPr>
              <a:t> Increased investment will usually pay for itself: More-effective creative ads will allow other parts of the ad budget to be significantly reduced.</a:t>
            </a:r>
          </a:p>
        </p:txBody>
      </p:sp>
      <p:sp>
        <p:nvSpPr>
          <p:cNvPr id="617" name="“"/>
          <p:cNvSpPr txBox="1"/>
          <p:nvPr/>
        </p:nvSpPr>
        <p:spPr>
          <a:xfrm>
            <a:off x="708783" y="2782932"/>
            <a:ext cx="5683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325" sz="6500">
                <a:solidFill>
                  <a:srgbClr val="5E8692"/>
                </a:solidFill>
                <a:latin typeface="Helvetica"/>
                <a:ea typeface="Helvetica"/>
                <a:cs typeface="Helvetica"/>
                <a:sym typeface="Helvetica"/>
              </a:defRPr>
            </a:lvl1pPr>
          </a:lstStyle>
          <a:p>
            <a:pPr/>
            <a:r>
              <a:t>“</a:t>
            </a:r>
          </a:p>
        </p:txBody>
      </p:sp>
      <p:sp>
        <p:nvSpPr>
          <p:cNvPr id="618" name="Harvard Business Review"/>
          <p:cNvSpPr txBox="1"/>
          <p:nvPr/>
        </p:nvSpPr>
        <p:spPr>
          <a:xfrm>
            <a:off x="1124848" y="12031560"/>
            <a:ext cx="1485466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buClr>
                <a:srgbClr val="CE5443"/>
              </a:buClr>
              <a:defRPr b="1" sz="3600">
                <a:solidFill>
                  <a:srgbClr val="5E8692"/>
                </a:solidFill>
                <a:latin typeface="Helvetica"/>
                <a:ea typeface="Helvetica"/>
                <a:cs typeface="Helvetica"/>
                <a:sym typeface="Helvetica"/>
              </a:defRPr>
            </a:lvl1pPr>
          </a:lstStyle>
          <a:p>
            <a:pPr>
              <a:defRPr b="0"/>
            </a:pPr>
            <a:r>
              <a:rPr b="1"/>
              <a:t>Harvard Business Review</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Rectangle"/>
          <p:cNvSpPr/>
          <p:nvPr/>
        </p:nvSpPr>
        <p:spPr>
          <a:xfrm>
            <a:off x="-136633" y="-295546"/>
            <a:ext cx="24682666" cy="8554408"/>
          </a:xfrm>
          <a:prstGeom prst="rect">
            <a:avLst/>
          </a:prstGeom>
          <a:solidFill>
            <a:srgbClr val="FAF6EE"/>
          </a:solidFill>
          <a:ln w="12700">
            <a:miter lim="400000"/>
          </a:ln>
        </p:spPr>
        <p:txBody>
          <a:bodyPr lIns="50800" tIns="50800" rIns="50800" bIns="50800" anchor="ctr"/>
          <a:lstStyle/>
          <a:p>
            <a:pPr algn="l" defTabSz="825500">
              <a:defRPr sz="3200">
                <a:solidFill>
                  <a:srgbClr val="FFFFFF"/>
                </a:solidFill>
                <a:latin typeface="Helvetica Neue Medium"/>
                <a:ea typeface="Helvetica Neue Medium"/>
                <a:cs typeface="Helvetica Neue Medium"/>
                <a:sym typeface="Helvetica Neue Medium"/>
              </a:defRPr>
            </a:pPr>
          </a:p>
        </p:txBody>
      </p:sp>
      <p:sp>
        <p:nvSpPr>
          <p:cNvPr id="621" name="Recap: How to integrate emotion into your brand."/>
          <p:cNvSpPr txBox="1"/>
          <p:nvPr/>
        </p:nvSpPr>
        <p:spPr>
          <a:xfrm>
            <a:off x="1112510" y="5114940"/>
            <a:ext cx="19476015" cy="2296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b="1" cap="all" spc="159" sz="8000">
                <a:solidFill>
                  <a:srgbClr val="2D3A4D"/>
                </a:solidFill>
                <a:latin typeface="Helvetica"/>
                <a:ea typeface="Helvetica"/>
                <a:cs typeface="Helvetica"/>
                <a:sym typeface="Helvetica"/>
              </a:defRPr>
            </a:pPr>
            <a:r>
              <a:t>Recap:</a:t>
            </a:r>
            <a:r>
              <a:rPr>
                <a:solidFill>
                  <a:srgbClr val="5E8692"/>
                </a:solidFill>
              </a:rPr>
              <a:t> How to integrate emotion into your brand. </a:t>
            </a:r>
          </a:p>
        </p:txBody>
      </p:sp>
      <p:sp>
        <p:nvSpPr>
          <p:cNvPr id="622" name="Step 1 Investigate the emotional needs of your customers"/>
          <p:cNvSpPr txBox="1"/>
          <p:nvPr/>
        </p:nvSpPr>
        <p:spPr>
          <a:xfrm>
            <a:off x="1206454" y="9283197"/>
            <a:ext cx="1746958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buClr>
                <a:srgbClr val="CE5443"/>
              </a:buClr>
              <a:defRPr sz="3600">
                <a:solidFill>
                  <a:srgbClr val="3C3D3C"/>
                </a:solidFill>
                <a:latin typeface="Helvetica"/>
                <a:ea typeface="Helvetica"/>
                <a:cs typeface="Helvetica"/>
                <a:sym typeface="Helvetica"/>
              </a:defRPr>
            </a:pPr>
            <a:r>
              <a:rPr b="1"/>
              <a:t>Step 1</a:t>
            </a:r>
            <a:r>
              <a:t> Investigate the emotional needs of your customers</a:t>
            </a:r>
          </a:p>
        </p:txBody>
      </p:sp>
      <p:pic>
        <p:nvPicPr>
          <p:cNvPr id="623" name="Image" descr="Image"/>
          <p:cNvPicPr>
            <a:picLocks noChangeAspect="1"/>
          </p:cNvPicPr>
          <p:nvPr/>
        </p:nvPicPr>
        <p:blipFill>
          <a:blip r:embed="rId2">
            <a:extLst/>
          </a:blip>
          <a:stretch>
            <a:fillRect/>
          </a:stretch>
        </p:blipFill>
        <p:spPr>
          <a:xfrm>
            <a:off x="673100" y="736600"/>
            <a:ext cx="638435" cy="580515"/>
          </a:xfrm>
          <a:prstGeom prst="rect">
            <a:avLst/>
          </a:prstGeom>
          <a:ln w="12700">
            <a:miter lim="400000"/>
          </a:ln>
        </p:spPr>
      </p:pic>
      <p:sp>
        <p:nvSpPr>
          <p:cNvPr id="624" name="Step 2 Map the customer journey"/>
          <p:cNvSpPr txBox="1"/>
          <p:nvPr/>
        </p:nvSpPr>
        <p:spPr>
          <a:xfrm>
            <a:off x="1206454" y="10229832"/>
            <a:ext cx="1746958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buClr>
                <a:srgbClr val="CE5443"/>
              </a:buClr>
              <a:defRPr sz="3600">
                <a:solidFill>
                  <a:srgbClr val="3C3D3C"/>
                </a:solidFill>
                <a:latin typeface="Helvetica"/>
                <a:ea typeface="Helvetica"/>
                <a:cs typeface="Helvetica"/>
                <a:sym typeface="Helvetica"/>
              </a:defRPr>
            </a:pPr>
            <a:r>
              <a:rPr b="1"/>
              <a:t>Step 2</a:t>
            </a:r>
            <a:r>
              <a:t> Map the customer journey</a:t>
            </a:r>
          </a:p>
        </p:txBody>
      </p:sp>
      <p:sp>
        <p:nvSpPr>
          <p:cNvPr id="625" name="Step 3 Find your moments"/>
          <p:cNvSpPr txBox="1"/>
          <p:nvPr/>
        </p:nvSpPr>
        <p:spPr>
          <a:xfrm>
            <a:off x="1206454" y="11068722"/>
            <a:ext cx="1746958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buClr>
                <a:srgbClr val="CE5443"/>
              </a:buClr>
              <a:defRPr sz="3600">
                <a:solidFill>
                  <a:srgbClr val="3C3D3C"/>
                </a:solidFill>
                <a:latin typeface="Helvetica"/>
                <a:ea typeface="Helvetica"/>
                <a:cs typeface="Helvetica"/>
                <a:sym typeface="Helvetica"/>
              </a:defRPr>
            </a:pPr>
            <a:r>
              <a:rPr b="1"/>
              <a:t>Step 3</a:t>
            </a:r>
            <a:r>
              <a:t> Find your moments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27"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628"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629" name="Creative"/>
          <p:cNvSpPr txBox="1"/>
          <p:nvPr/>
        </p:nvSpPr>
        <p:spPr>
          <a:xfrm>
            <a:off x="1112510" y="3163111"/>
            <a:ext cx="53390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5E8692"/>
                </a:solidFill>
                <a:latin typeface="Helvetica"/>
                <a:ea typeface="Helvetica"/>
                <a:cs typeface="Helvetica"/>
                <a:sym typeface="Helvetica"/>
              </a:defRPr>
            </a:lvl1pPr>
          </a:lstStyle>
          <a:p>
            <a:pPr>
              <a:defRPr>
                <a:solidFill>
                  <a:srgbClr val="FCFAED"/>
                </a:solidFill>
              </a:defRPr>
            </a:pPr>
            <a:r>
              <a:rPr>
                <a:solidFill>
                  <a:srgbClr val="5E8692"/>
                </a:solidFill>
              </a:rPr>
              <a:t>Creative</a:t>
            </a:r>
          </a:p>
        </p:txBody>
      </p:sp>
      <p:sp>
        <p:nvSpPr>
          <p:cNvPr id="630" name="Overview"/>
          <p:cNvSpPr txBox="1"/>
          <p:nvPr/>
        </p:nvSpPr>
        <p:spPr>
          <a:xfrm>
            <a:off x="1201641" y="4810928"/>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631" name="We offer full-service creative that can execute on all fronts including content ideation, graphic design, videos, ad variants, and compelling visuals.…"/>
          <p:cNvSpPr txBox="1"/>
          <p:nvPr/>
        </p:nvSpPr>
        <p:spPr>
          <a:xfrm>
            <a:off x="1201641" y="5979036"/>
            <a:ext cx="12048985"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defTabSz="457200">
              <a:lnSpc>
                <a:spcPct val="120000"/>
              </a:lnSpc>
              <a:buClr>
                <a:srgbClr val="5E8692"/>
              </a:buClr>
              <a:buSzPct val="132000"/>
              <a:buChar char="•"/>
              <a:defRPr sz="2800">
                <a:solidFill>
                  <a:srgbClr val="000000"/>
                </a:solidFill>
                <a:latin typeface="Helvetica"/>
                <a:ea typeface="Helvetica"/>
                <a:cs typeface="Helvetica"/>
                <a:sym typeface="Helvetica"/>
              </a:defRPr>
            </a:pPr>
            <a:r>
              <a:t>We offer full-service creative that can execute on all fronts including content ideation, graphic design, videos, ad variants, and compelling visuals. </a:t>
            </a:r>
          </a:p>
          <a:p>
            <a:pPr marL="228600" indent="-228600" algn="l" defTabSz="457200">
              <a:lnSpc>
                <a:spcPct val="120000"/>
              </a:lnSpc>
              <a:buClr>
                <a:srgbClr val="5E8692"/>
              </a:buClr>
              <a:buSzPct val="132000"/>
              <a:buChar char="•"/>
              <a:defRPr sz="2800">
                <a:solidFill>
                  <a:srgbClr val="272727"/>
                </a:solidFill>
                <a:latin typeface="Helvetica"/>
                <a:ea typeface="Helvetica"/>
                <a:cs typeface="Helvetica"/>
                <a:sym typeface="Helvetica"/>
              </a:defRPr>
            </a:pPr>
            <a:r>
              <a:t>We will help your brand create a more distinct visual identity and differentiate from the competition.</a:t>
            </a:r>
          </a:p>
        </p:txBody>
      </p:sp>
      <p:sp>
        <p:nvSpPr>
          <p:cNvPr id="632" name="Strategy"/>
          <p:cNvSpPr txBox="1"/>
          <p:nvPr/>
        </p:nvSpPr>
        <p:spPr>
          <a:xfrm>
            <a:off x="1201641" y="9248641"/>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633" name="We use data to empower creative decision making. By analyzing what types of creative perform the best, we can cultivate your campaigns with stronger messaging and visuals that resonate with consumers and increase conversion rate. We deliver creative that"/>
          <p:cNvSpPr txBox="1"/>
          <p:nvPr/>
        </p:nvSpPr>
        <p:spPr>
          <a:xfrm>
            <a:off x="1201641" y="10395962"/>
            <a:ext cx="12048985" cy="312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72727"/>
                </a:solidFill>
                <a:latin typeface="Helvetica"/>
                <a:ea typeface="Helvetica"/>
                <a:cs typeface="Helvetica"/>
                <a:sym typeface="Helvetica"/>
              </a:defRPr>
            </a:lvl1pPr>
          </a:lstStyle>
          <a:p>
            <a:pPr/>
            <a:r>
              <a:t>We use data to empower creative decision making. By analyzing what types of creative perform the best, we can cultivate your campaigns with stronger messaging and visuals that resonate with consumers and increase conversion rate. We deliver creative that not only looks great, but also delivers phenomenal results to drive business outcomes. </a:t>
            </a:r>
            <a:endParaRPr>
              <a:solidFill>
                <a:srgbClr val="000000"/>
              </a:solidFill>
            </a:endParaRPr>
          </a:p>
        </p:txBody>
      </p:sp>
      <p:pic>
        <p:nvPicPr>
          <p:cNvPr id="634" name="Image" descr="Image"/>
          <p:cNvPicPr>
            <a:picLocks noChangeAspect="1"/>
          </p:cNvPicPr>
          <p:nvPr/>
        </p:nvPicPr>
        <p:blipFill>
          <a:blip r:embed="rId3">
            <a:extLst/>
          </a:blip>
          <a:stretch>
            <a:fillRect/>
          </a:stretch>
        </p:blipFill>
        <p:spPr>
          <a:xfrm>
            <a:off x="16908188" y="3687073"/>
            <a:ext cx="6355730" cy="6341854"/>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36" name="Rectangle"/>
          <p:cNvSpPr/>
          <p:nvPr/>
        </p:nvSpPr>
        <p:spPr>
          <a:xfrm>
            <a:off x="-438351" y="3679027"/>
            <a:ext cx="25048528" cy="1012195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7" name="Brand development"/>
          <p:cNvSpPr txBox="1"/>
          <p:nvPr/>
        </p:nvSpPr>
        <p:spPr>
          <a:xfrm>
            <a:off x="1043516" y="1023030"/>
            <a:ext cx="12144237"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Brand development</a:t>
            </a:r>
          </a:p>
        </p:txBody>
      </p:sp>
      <p:pic>
        <p:nvPicPr>
          <p:cNvPr id="638" name="Screen Shot 2022-06-10 at 5.51.36 PM.png" descr="Screen Shot 2022-06-10 at 5.51.36 PM.png"/>
          <p:cNvPicPr>
            <a:picLocks noChangeAspect="1"/>
          </p:cNvPicPr>
          <p:nvPr/>
        </p:nvPicPr>
        <p:blipFill>
          <a:blip r:embed="rId2">
            <a:extLst/>
          </a:blip>
          <a:stretch>
            <a:fillRect/>
          </a:stretch>
        </p:blipFill>
        <p:spPr>
          <a:xfrm>
            <a:off x="1043254" y="2966716"/>
            <a:ext cx="11428833" cy="9310422"/>
          </a:xfrm>
          <a:prstGeom prst="rect">
            <a:avLst/>
          </a:prstGeom>
          <a:ln w="12700">
            <a:miter lim="400000"/>
          </a:ln>
        </p:spPr>
      </p:pic>
      <p:pic>
        <p:nvPicPr>
          <p:cNvPr id="639" name="Screen Shot 2022-06-10 at 6.11.45 PM.png" descr="Screen Shot 2022-06-10 at 6.11.45 PM.png"/>
          <p:cNvPicPr>
            <a:picLocks noChangeAspect="1"/>
          </p:cNvPicPr>
          <p:nvPr/>
        </p:nvPicPr>
        <p:blipFill>
          <a:blip r:embed="rId3">
            <a:extLst/>
          </a:blip>
          <a:stretch>
            <a:fillRect/>
          </a:stretch>
        </p:blipFill>
        <p:spPr>
          <a:xfrm>
            <a:off x="13124715" y="8006656"/>
            <a:ext cx="10661788" cy="4948329"/>
          </a:xfrm>
          <a:prstGeom prst="rect">
            <a:avLst/>
          </a:prstGeom>
          <a:ln w="12700">
            <a:miter lim="400000"/>
          </a:ln>
        </p:spPr>
      </p:pic>
      <p:pic>
        <p:nvPicPr>
          <p:cNvPr id="640" name="Screen Shot 2022-06-10 at 6.20.33 PM.png" descr="Screen Shot 2022-06-10 at 6.20.33 PM.png"/>
          <p:cNvPicPr>
            <a:picLocks noChangeAspect="1"/>
          </p:cNvPicPr>
          <p:nvPr/>
        </p:nvPicPr>
        <p:blipFill>
          <a:blip r:embed="rId4">
            <a:extLst/>
          </a:blip>
          <a:stretch>
            <a:fillRect/>
          </a:stretch>
        </p:blipFill>
        <p:spPr>
          <a:xfrm>
            <a:off x="13410555" y="2229180"/>
            <a:ext cx="10090108" cy="5339822"/>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42" name="Rectangle"/>
          <p:cNvSpPr/>
          <p:nvPr/>
        </p:nvSpPr>
        <p:spPr>
          <a:xfrm>
            <a:off x="-438351" y="3679027"/>
            <a:ext cx="25048528" cy="1012195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3" name="video production"/>
          <p:cNvSpPr txBox="1"/>
          <p:nvPr/>
        </p:nvSpPr>
        <p:spPr>
          <a:xfrm>
            <a:off x="1043516" y="1023030"/>
            <a:ext cx="10713026"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video production</a:t>
            </a:r>
          </a:p>
        </p:txBody>
      </p:sp>
      <p:pic>
        <p:nvPicPr>
          <p:cNvPr id="644" name="Screenshot 2023-04-27 at 10.25.24 AM.png" descr="Screenshot 2023-04-27 at 10.25.24 AM.png"/>
          <p:cNvPicPr>
            <a:picLocks noChangeAspect="1"/>
          </p:cNvPicPr>
          <p:nvPr/>
        </p:nvPicPr>
        <p:blipFill>
          <a:blip r:embed="rId2">
            <a:extLst/>
          </a:blip>
          <a:stretch>
            <a:fillRect/>
          </a:stretch>
        </p:blipFill>
        <p:spPr>
          <a:xfrm>
            <a:off x="12513753" y="2527791"/>
            <a:ext cx="10731057" cy="4466255"/>
          </a:xfrm>
          <a:prstGeom prst="rect">
            <a:avLst/>
          </a:prstGeom>
          <a:ln w="12700">
            <a:miter lim="400000"/>
          </a:ln>
        </p:spPr>
      </p:pic>
      <p:pic>
        <p:nvPicPr>
          <p:cNvPr id="645" name="Screenshot 2023-04-27 at 10.24.22 AM.png" descr="Screenshot 2023-04-27 at 10.24.22 AM.png"/>
          <p:cNvPicPr>
            <a:picLocks noChangeAspect="1"/>
          </p:cNvPicPr>
          <p:nvPr/>
        </p:nvPicPr>
        <p:blipFill>
          <a:blip r:embed="rId3">
            <a:extLst/>
          </a:blip>
          <a:stretch>
            <a:fillRect/>
          </a:stretch>
        </p:blipFill>
        <p:spPr>
          <a:xfrm>
            <a:off x="12479359" y="7350279"/>
            <a:ext cx="10799844" cy="6037233"/>
          </a:xfrm>
          <a:prstGeom prst="rect">
            <a:avLst/>
          </a:prstGeom>
          <a:ln w="12700">
            <a:miter lim="400000"/>
          </a:ln>
        </p:spPr>
      </p:pic>
      <p:pic>
        <p:nvPicPr>
          <p:cNvPr id="646" name="Screenshot 2023-04-27 at 10.23.47 AM.png" descr="Screenshot 2023-04-27 at 10.23.47 AM.png"/>
          <p:cNvPicPr>
            <a:picLocks noChangeAspect="1"/>
          </p:cNvPicPr>
          <p:nvPr/>
        </p:nvPicPr>
        <p:blipFill>
          <a:blip r:embed="rId4">
            <a:extLst/>
          </a:blip>
          <a:stretch>
            <a:fillRect/>
          </a:stretch>
        </p:blipFill>
        <p:spPr>
          <a:xfrm>
            <a:off x="1094518" y="2455611"/>
            <a:ext cx="9288507" cy="5245187"/>
          </a:xfrm>
          <a:prstGeom prst="rect">
            <a:avLst/>
          </a:prstGeom>
          <a:ln w="12700">
            <a:miter lim="400000"/>
          </a:ln>
        </p:spPr>
      </p:pic>
      <p:pic>
        <p:nvPicPr>
          <p:cNvPr id="647" name="Screenshot 2023-04-27 at 10.22.40 AM.png" descr="Screenshot 2023-04-27 at 10.22.40 AM.png"/>
          <p:cNvPicPr>
            <a:picLocks noChangeAspect="1"/>
          </p:cNvPicPr>
          <p:nvPr/>
        </p:nvPicPr>
        <p:blipFill>
          <a:blip r:embed="rId5">
            <a:extLst/>
          </a:blip>
          <a:stretch>
            <a:fillRect/>
          </a:stretch>
        </p:blipFill>
        <p:spPr>
          <a:xfrm>
            <a:off x="792147" y="7812577"/>
            <a:ext cx="9893250" cy="5551609"/>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49" name="Rectangle"/>
          <p:cNvSpPr/>
          <p:nvPr/>
        </p:nvSpPr>
        <p:spPr>
          <a:xfrm>
            <a:off x="-438351" y="3679027"/>
            <a:ext cx="25048528" cy="1012195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0" name="Website UX &amp; visual design"/>
          <p:cNvSpPr txBox="1"/>
          <p:nvPr/>
        </p:nvSpPr>
        <p:spPr>
          <a:xfrm>
            <a:off x="1043516" y="1023030"/>
            <a:ext cx="16148527"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Website UX &amp; visual design</a:t>
            </a:r>
          </a:p>
        </p:txBody>
      </p:sp>
      <p:pic>
        <p:nvPicPr>
          <p:cNvPr id="651" name="Screen Shot 2022-06-10 at 7.26.31 PM.png" descr="Screen Shot 2022-06-10 at 7.26.31 PM.png"/>
          <p:cNvPicPr>
            <a:picLocks noChangeAspect="1"/>
          </p:cNvPicPr>
          <p:nvPr/>
        </p:nvPicPr>
        <p:blipFill>
          <a:blip r:embed="rId2">
            <a:extLst/>
          </a:blip>
          <a:stretch>
            <a:fillRect/>
          </a:stretch>
        </p:blipFill>
        <p:spPr>
          <a:xfrm>
            <a:off x="558497" y="2473137"/>
            <a:ext cx="13172439" cy="7414112"/>
          </a:xfrm>
          <a:prstGeom prst="rect">
            <a:avLst/>
          </a:prstGeom>
          <a:ln w="12700">
            <a:miter lim="400000"/>
          </a:ln>
          <a:effectLst>
            <a:outerShdw sx="100000" sy="100000" kx="0" ky="0" algn="b" rotWithShape="0" blurRad="685800" dist="25400" dir="5400000">
              <a:srgbClr val="000000">
                <a:alpha val="50000"/>
              </a:srgbClr>
            </a:outerShdw>
          </a:effectLst>
        </p:spPr>
      </p:pic>
      <p:pic>
        <p:nvPicPr>
          <p:cNvPr id="652" name="Screen Shot 2022-06-10 at 7.27.06 PM.png" descr="Screen Shot 2022-06-10 at 7.27.06 PM.png"/>
          <p:cNvPicPr>
            <a:picLocks noChangeAspect="1"/>
          </p:cNvPicPr>
          <p:nvPr/>
        </p:nvPicPr>
        <p:blipFill>
          <a:blip r:embed="rId3">
            <a:extLst/>
          </a:blip>
          <a:stretch>
            <a:fillRect/>
          </a:stretch>
        </p:blipFill>
        <p:spPr>
          <a:xfrm>
            <a:off x="8790819" y="4437925"/>
            <a:ext cx="14795457" cy="8294870"/>
          </a:xfrm>
          <a:prstGeom prst="rect">
            <a:avLst/>
          </a:prstGeom>
          <a:ln w="12700">
            <a:miter lim="400000"/>
          </a:ln>
          <a:effectLst>
            <a:outerShdw sx="100000" sy="100000" kx="0" ky="0" algn="b" rotWithShape="0" blurRad="685800" dist="25400" dir="5400000">
              <a:srgbClr val="000000">
                <a:alpha val="50000"/>
              </a:srgbClr>
            </a:outerShdw>
          </a:effectLst>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54" name="Rectangle"/>
          <p:cNvSpPr/>
          <p:nvPr/>
        </p:nvSpPr>
        <p:spPr>
          <a:xfrm>
            <a:off x="-438351" y="3679027"/>
            <a:ext cx="25048528" cy="1012195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5" name="Website UX &amp; visual design"/>
          <p:cNvSpPr txBox="1"/>
          <p:nvPr/>
        </p:nvSpPr>
        <p:spPr>
          <a:xfrm>
            <a:off x="1043516" y="1023030"/>
            <a:ext cx="16148527"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Website UX &amp; visual design</a:t>
            </a:r>
          </a:p>
        </p:txBody>
      </p:sp>
      <p:pic>
        <p:nvPicPr>
          <p:cNvPr id="656" name="Screen Shot 2022-06-10 at 7.33.35 PM.png" descr="Screen Shot 2022-06-10 at 7.33.35 PM.png"/>
          <p:cNvPicPr>
            <a:picLocks noChangeAspect="1"/>
          </p:cNvPicPr>
          <p:nvPr/>
        </p:nvPicPr>
        <p:blipFill>
          <a:blip r:embed="rId2">
            <a:extLst/>
          </a:blip>
          <a:srcRect l="22083" t="8025" r="1707" b="0"/>
          <a:stretch>
            <a:fillRect/>
          </a:stretch>
        </p:blipFill>
        <p:spPr>
          <a:xfrm>
            <a:off x="885980" y="2591153"/>
            <a:ext cx="12593445" cy="10121859"/>
          </a:xfrm>
          <a:prstGeom prst="rect">
            <a:avLst/>
          </a:prstGeom>
          <a:ln w="12700">
            <a:miter lim="400000"/>
          </a:ln>
          <a:effectLst>
            <a:outerShdw sx="100000" sy="100000" kx="0" ky="0" algn="b" rotWithShape="0" blurRad="685800" dist="25400" dir="5400000">
              <a:srgbClr val="000000">
                <a:alpha val="50000"/>
              </a:srgbClr>
            </a:outerShdw>
          </a:effectLst>
        </p:spPr>
      </p:pic>
      <p:pic>
        <p:nvPicPr>
          <p:cNvPr id="657" name="Screen Shot 2022-06-10 at 7.45.37 PM.png" descr="Screen Shot 2022-06-10 at 7.45.37 PM.png"/>
          <p:cNvPicPr>
            <a:picLocks noChangeAspect="1"/>
          </p:cNvPicPr>
          <p:nvPr/>
        </p:nvPicPr>
        <p:blipFill>
          <a:blip r:embed="rId3">
            <a:extLst/>
          </a:blip>
          <a:stretch>
            <a:fillRect/>
          </a:stretch>
        </p:blipFill>
        <p:spPr>
          <a:xfrm>
            <a:off x="9566794" y="3718880"/>
            <a:ext cx="14124712" cy="9429794"/>
          </a:xfrm>
          <a:prstGeom prst="rect">
            <a:avLst/>
          </a:prstGeom>
          <a:ln w="12700">
            <a:miter lim="400000"/>
          </a:ln>
          <a:effectLst>
            <a:outerShdw sx="100000" sy="100000" kx="0" ky="0" algn="b" rotWithShape="0" blurRad="685800" dist="25400" dir="5400000">
              <a:srgbClr val="000000">
                <a:alpha val="50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45" name="Image" descr="Image"/>
          <p:cNvPicPr>
            <a:picLocks noChangeAspect="1"/>
          </p:cNvPicPr>
          <p:nvPr/>
        </p:nvPicPr>
        <p:blipFill>
          <a:blip r:embed="rId3">
            <a:extLst/>
          </a:blip>
          <a:stretch>
            <a:fillRect/>
          </a:stretch>
        </p:blipFill>
        <p:spPr>
          <a:xfrm>
            <a:off x="918192" y="11056921"/>
            <a:ext cx="2534744" cy="4094608"/>
          </a:xfrm>
          <a:prstGeom prst="rect">
            <a:avLst/>
          </a:prstGeom>
          <a:ln w="12700">
            <a:miter lim="400000"/>
          </a:ln>
        </p:spPr>
      </p:pic>
      <p:pic>
        <p:nvPicPr>
          <p:cNvPr id="246" name="Image" descr="Image"/>
          <p:cNvPicPr>
            <a:picLocks noChangeAspect="1"/>
          </p:cNvPicPr>
          <p:nvPr/>
        </p:nvPicPr>
        <p:blipFill>
          <a:blip r:embed="rId4">
            <a:extLst/>
          </a:blip>
          <a:stretch>
            <a:fillRect/>
          </a:stretch>
        </p:blipFill>
        <p:spPr>
          <a:xfrm>
            <a:off x="21412429" y="11274844"/>
            <a:ext cx="2339767" cy="1810255"/>
          </a:xfrm>
          <a:prstGeom prst="rect">
            <a:avLst/>
          </a:prstGeom>
          <a:ln w="12700">
            <a:miter lim="400000"/>
          </a:ln>
        </p:spPr>
      </p:pic>
      <p:pic>
        <p:nvPicPr>
          <p:cNvPr id="247" name="Image" descr="Image"/>
          <p:cNvPicPr>
            <a:picLocks noChangeAspect="1"/>
          </p:cNvPicPr>
          <p:nvPr/>
        </p:nvPicPr>
        <p:blipFill>
          <a:blip r:embed="rId5">
            <a:extLst/>
          </a:blip>
          <a:stretch>
            <a:fillRect/>
          </a:stretch>
        </p:blipFill>
        <p:spPr>
          <a:xfrm>
            <a:off x="18628093" y="635000"/>
            <a:ext cx="5120908" cy="1755699"/>
          </a:xfrm>
          <a:prstGeom prst="rect">
            <a:avLst/>
          </a:prstGeom>
          <a:ln w="12700">
            <a:miter lim="400000"/>
          </a:ln>
        </p:spPr>
      </p:pic>
      <p:sp>
        <p:nvSpPr>
          <p:cNvPr id="248" name="Definitions…"/>
          <p:cNvSpPr txBox="1"/>
          <p:nvPr/>
        </p:nvSpPr>
        <p:spPr>
          <a:xfrm>
            <a:off x="18408253" y="4126280"/>
            <a:ext cx="5560590" cy="6233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POP:</a:t>
            </a:r>
            <a:r>
              <a:t> Point of Purchase</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Value Proposition</a:t>
            </a:r>
            <a:r>
              <a:t>: A statement that summarizes why a customer would choose your product or service.</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Market Positioning Map</a:t>
            </a:r>
            <a:r>
              <a:t>: A diagram that allows you to compare your product to the competition and identify opportunities for new products in the marketplace</a:t>
            </a:r>
          </a:p>
        </p:txBody>
      </p:sp>
    </p:spTree>
  </p:cSld>
  <p:clrMapOvr>
    <a:masterClrMapping/>
  </p:clrMapOvr>
  <mc:AlternateContent xmlns:mc="http://schemas.openxmlformats.org/markup-compatibility/2006">
    <mc:Choice xmlns:p14="http://schemas.microsoft.com/office/powerpoint/2010/main" Requires="p14">
      <p:transition spd="slow" advClick="0" advTm="0"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45"/>
                                        </p:tgtEl>
                                        <p:attrNameLst>
                                          <p:attrName>style.visibility</p:attrName>
                                        </p:attrNameLst>
                                      </p:cBhvr>
                                      <p:to>
                                        <p:strVal val="visible"/>
                                      </p:to>
                                    </p:set>
                                    <p:anim calcmode="lin" valueType="num">
                                      <p:cBhvr>
                                        <p:cTn id="7" dur="1000" fill="hold"/>
                                        <p:tgtEl>
                                          <p:spTgt spid="245"/>
                                        </p:tgtEl>
                                        <p:attrNameLst>
                                          <p:attrName>ppt_x</p:attrName>
                                        </p:attrNameLst>
                                      </p:cBhvr>
                                      <p:tavLst>
                                        <p:tav tm="0">
                                          <p:val>
                                            <p:strVal val="#ppt_x"/>
                                          </p:val>
                                        </p:tav>
                                        <p:tav tm="100000">
                                          <p:val>
                                            <p:strVal val="#ppt_x"/>
                                          </p:val>
                                        </p:tav>
                                      </p:tavLst>
                                    </p:anim>
                                    <p:anim calcmode="lin" valueType="num">
                                      <p:cBhvr>
                                        <p:cTn id="8" dur="10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245"/>
                                        </p:tgtEl>
                                        <p:attrNameLst>
                                          <p:attrName>ppt_x</p:attrName>
                                        </p:attrNameLst>
                                      </p:cBhvr>
                                      <p:tavLst>
                                        <p:tav tm="0">
                                          <p:val>
                                            <p:strVal val="ppt_x"/>
                                          </p:val>
                                        </p:tav>
                                        <p:tav tm="100000">
                                          <p:val>
                                            <p:strVal val="ppt_x"/>
                                          </p:val>
                                        </p:tav>
                                      </p:tavLst>
                                    </p:anim>
                                    <p:anim calcmode="lin" valueType="num">
                                      <p:cBhvr>
                                        <p:cTn id="13" dur="1000" fill="hold"/>
                                        <p:tgtEl>
                                          <p:spTgt spid="245"/>
                                        </p:tgtEl>
                                        <p:attrNameLst>
                                          <p:attrName>ppt_y</p:attrName>
                                        </p:attrNameLst>
                                      </p:cBhvr>
                                      <p:tavLst>
                                        <p:tav tm="0">
                                          <p:val>
                                            <p:strVal val="ppt_y"/>
                                          </p:val>
                                        </p:tav>
                                        <p:tav tm="100000">
                                          <p:val>
                                            <p:strVal val="1+ppt_h/2"/>
                                          </p:val>
                                        </p:tav>
                                      </p:tavLst>
                                    </p:anim>
                                    <p:set>
                                      <p:cBhvr>
                                        <p:cTn id="14" fill="hold">
                                          <p:stCondLst>
                                            <p:cond delay="999"/>
                                          </p:stCondLst>
                                        </p:cTn>
                                        <p:tgtEl>
                                          <p:spTgt spid="2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P build="whole" bldLvl="1" animBg="1" rev="0" advAuto="0" spid="245" grpId="2"/>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60" name="Image" descr="Image"/>
          <p:cNvPicPr>
            <a:picLocks noChangeAspect="1"/>
          </p:cNvPicPr>
          <p:nvPr/>
        </p:nvPicPr>
        <p:blipFill>
          <a:blip r:embed="rId3">
            <a:extLst/>
          </a:blip>
          <a:stretch>
            <a:fillRect/>
          </a:stretch>
        </p:blipFill>
        <p:spPr>
          <a:xfrm>
            <a:off x="944877" y="10665690"/>
            <a:ext cx="2970912" cy="4093808"/>
          </a:xfrm>
          <a:prstGeom prst="rect">
            <a:avLst/>
          </a:prstGeom>
          <a:ln w="12700">
            <a:miter lim="400000"/>
          </a:ln>
        </p:spPr>
      </p:pic>
      <p:pic>
        <p:nvPicPr>
          <p:cNvPr id="661"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662" name="Definitions…"/>
          <p:cNvSpPr txBox="1"/>
          <p:nvPr/>
        </p:nvSpPr>
        <p:spPr>
          <a:xfrm>
            <a:off x="18408253" y="4126280"/>
            <a:ext cx="5560590" cy="6751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SEO:</a:t>
            </a:r>
            <a:r>
              <a:t> Search Engine Optimization</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GMB:</a:t>
            </a:r>
            <a:r>
              <a:t> Google My Business Profile</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Reputation Management</a:t>
            </a:r>
            <a:r>
              <a:t>: influencing perceptions and public conversations about a brand. It includes monitoring perceptions and conversations, responding to reputation threats and boosting reputation | reviews</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60"/>
                                        </p:tgtEl>
                                        <p:attrNameLst>
                                          <p:attrName>style.visibility</p:attrName>
                                        </p:attrNameLst>
                                      </p:cBhvr>
                                      <p:to>
                                        <p:strVal val="visible"/>
                                      </p:to>
                                    </p:set>
                                    <p:anim calcmode="lin" valueType="num">
                                      <p:cBhvr>
                                        <p:cTn id="7" dur="1000" fill="hold"/>
                                        <p:tgtEl>
                                          <p:spTgt spid="660"/>
                                        </p:tgtEl>
                                        <p:attrNameLst>
                                          <p:attrName>ppt_x</p:attrName>
                                        </p:attrNameLst>
                                      </p:cBhvr>
                                      <p:tavLst>
                                        <p:tav tm="0">
                                          <p:val>
                                            <p:strVal val="#ppt_x"/>
                                          </p:val>
                                        </p:tav>
                                        <p:tav tm="100000">
                                          <p:val>
                                            <p:strVal val="#ppt_x"/>
                                          </p:val>
                                        </p:tav>
                                      </p:tavLst>
                                    </p:anim>
                                    <p:anim calcmode="lin" valueType="num">
                                      <p:cBhvr>
                                        <p:cTn id="8" dur="1000" fill="hold"/>
                                        <p:tgtEl>
                                          <p:spTgt spid="6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660"/>
                                        </p:tgtEl>
                                        <p:attrNameLst>
                                          <p:attrName>ppt_x</p:attrName>
                                        </p:attrNameLst>
                                      </p:cBhvr>
                                      <p:tavLst>
                                        <p:tav tm="0">
                                          <p:val>
                                            <p:strVal val="ppt_x"/>
                                          </p:val>
                                        </p:tav>
                                        <p:tav tm="100000">
                                          <p:val>
                                            <p:strVal val="ppt_x"/>
                                          </p:val>
                                        </p:tav>
                                      </p:tavLst>
                                    </p:anim>
                                    <p:anim calcmode="lin" valueType="num">
                                      <p:cBhvr>
                                        <p:cTn id="13" dur="1000" fill="hold"/>
                                        <p:tgtEl>
                                          <p:spTgt spid="660"/>
                                        </p:tgtEl>
                                        <p:attrNameLst>
                                          <p:attrName>ppt_y</p:attrName>
                                        </p:attrNameLst>
                                      </p:cBhvr>
                                      <p:tavLst>
                                        <p:tav tm="0">
                                          <p:val>
                                            <p:strVal val="ppt_y"/>
                                          </p:val>
                                        </p:tav>
                                        <p:tav tm="100000">
                                          <p:val>
                                            <p:strVal val="1+ppt_h/2"/>
                                          </p:val>
                                        </p:tav>
                                      </p:tavLst>
                                    </p:anim>
                                    <p:set>
                                      <p:cBhvr>
                                        <p:cTn id="14" fill="hold">
                                          <p:stCondLst>
                                            <p:cond delay="999"/>
                                          </p:stCondLst>
                                        </p:cTn>
                                        <p:tgtEl>
                                          <p:spTgt spid="6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0" grpId="1"/>
      <p:bldP build="whole" bldLvl="1" animBg="1" rev="0" advAuto="0" spid="660" grpId="2"/>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4" name="Image" descr="Image"/>
          <p:cNvPicPr>
            <a:picLocks noChangeAspect="1"/>
          </p:cNvPicPr>
          <p:nvPr/>
        </p:nvPicPr>
        <p:blipFill>
          <a:blip r:embed="rId2">
            <a:extLst/>
          </a:blip>
          <a:stretch>
            <a:fillRect/>
          </a:stretch>
        </p:blipFill>
        <p:spPr>
          <a:xfrm>
            <a:off x="6711283" y="11678066"/>
            <a:ext cx="10961434" cy="5924576"/>
          </a:xfrm>
          <a:prstGeom prst="rect">
            <a:avLst/>
          </a:prstGeom>
          <a:ln w="12700">
            <a:miter lim="400000"/>
          </a:ln>
        </p:spPr>
      </p:pic>
      <p:pic>
        <p:nvPicPr>
          <p:cNvPr id="665" name="Image" descr="Image"/>
          <p:cNvPicPr>
            <a:picLocks noChangeAspect="1"/>
          </p:cNvPicPr>
          <p:nvPr/>
        </p:nvPicPr>
        <p:blipFill>
          <a:blip r:embed="rId3">
            <a:alphaModFix amt="15000"/>
            <a:extLst/>
          </a:blip>
          <a:stretch>
            <a:fillRect/>
          </a:stretch>
        </p:blipFill>
        <p:spPr>
          <a:xfrm>
            <a:off x="11188185" y="-457827"/>
            <a:ext cx="2007631" cy="1054101"/>
          </a:xfrm>
          <a:prstGeom prst="rect">
            <a:avLst/>
          </a:prstGeom>
          <a:ln w="12700">
            <a:miter lim="400000"/>
          </a:ln>
        </p:spPr>
      </p:pic>
      <p:pic>
        <p:nvPicPr>
          <p:cNvPr id="666" name="Image" descr="Image"/>
          <p:cNvPicPr>
            <a:picLocks noChangeAspect="1"/>
          </p:cNvPicPr>
          <p:nvPr/>
        </p:nvPicPr>
        <p:blipFill>
          <a:blip r:embed="rId4">
            <a:extLst/>
          </a:blip>
          <a:stretch>
            <a:fillRect/>
          </a:stretch>
        </p:blipFill>
        <p:spPr>
          <a:xfrm>
            <a:off x="6838283" y="11805066"/>
            <a:ext cx="10961434" cy="5924576"/>
          </a:xfrm>
          <a:prstGeom prst="rect">
            <a:avLst/>
          </a:prstGeom>
          <a:ln w="12700">
            <a:miter lim="400000"/>
          </a:ln>
        </p:spPr>
      </p:pic>
      <p:graphicFrame>
        <p:nvGraphicFramePr>
          <p:cNvPr id="667" name="Google Shape;79;p1"/>
          <p:cNvGraphicFramePr/>
          <p:nvPr/>
        </p:nvGraphicFramePr>
        <p:xfrm>
          <a:off x="1711238" y="2794047"/>
          <a:ext cx="21225049" cy="1006564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802920"/>
                <a:gridCol w="6080434"/>
                <a:gridCol w="6332168"/>
              </a:tblGrid>
              <a:tr h="1676020">
                <a:tc>
                  <a:txBody>
                    <a:bodyPr/>
                    <a:lstStyle/>
                    <a:p>
                      <a:pPr defTabSz="914400"/>
                      <a:r>
                        <a:rPr b="1" sz="3500">
                          <a:solidFill>
                            <a:srgbClr val="FFFFFF"/>
                          </a:solidFill>
                          <a:latin typeface="Arial"/>
                          <a:ea typeface="Arial"/>
                          <a:cs typeface="Arial"/>
                          <a:sym typeface="Arial"/>
                        </a:rPr>
                        <a:t>Metrics</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b="1" sz="3500">
                          <a:solidFill>
                            <a:srgbClr val="FFFFFF"/>
                          </a:solidFill>
                          <a:latin typeface="Arial"/>
                          <a:ea typeface="Arial"/>
                          <a:cs typeface="Arial"/>
                          <a:sym typeface="Arial"/>
                        </a:rPr>
                        <a:t>SEO Performance</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b="1" sz="3500">
                          <a:solidFill>
                            <a:srgbClr val="FFFFFF"/>
                          </a:solidFill>
                          <a:latin typeface="Arial"/>
                          <a:ea typeface="Arial"/>
                          <a:cs typeface="Arial"/>
                          <a:sym typeface="Arial"/>
                        </a:rPr>
                        <a:t>Growth YoY</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r>
              <a:tr h="1676020">
                <a:tc>
                  <a:txBody>
                    <a:bodyPr/>
                    <a:lstStyle/>
                    <a:p>
                      <a:pPr defTabSz="914400"/>
                      <a:r>
                        <a:rPr b="1" sz="3500">
                          <a:solidFill>
                            <a:srgbClr val="FFFFFF"/>
                          </a:solidFill>
                          <a:latin typeface="Arial"/>
                          <a:ea typeface="Arial"/>
                          <a:cs typeface="Arial"/>
                          <a:sym typeface="Arial"/>
                        </a:rPr>
                        <a:t>Domain Authority</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21,72</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+3.80</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r h="1676020">
                <a:tc>
                  <a:txBody>
                    <a:bodyPr/>
                    <a:lstStyle/>
                    <a:p>
                      <a:pPr defTabSz="914400"/>
                      <a:r>
                        <a:rPr b="1" sz="3500">
                          <a:solidFill>
                            <a:srgbClr val="FFFFFF"/>
                          </a:solidFill>
                          <a:latin typeface="Arial"/>
                          <a:ea typeface="Arial"/>
                          <a:cs typeface="Arial"/>
                          <a:sym typeface="Arial"/>
                        </a:rPr>
                        <a:t># of Ranking Keywords</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13.213</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+4,862</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r h="1676020">
                <a:tc>
                  <a:txBody>
                    <a:bodyPr/>
                    <a:lstStyle/>
                    <a:p>
                      <a:pPr defTabSz="914400"/>
                      <a:r>
                        <a:rPr b="1" sz="3500">
                          <a:solidFill>
                            <a:srgbClr val="FFFFFF"/>
                          </a:solidFill>
                          <a:latin typeface="Arial"/>
                          <a:ea typeface="Arial"/>
                          <a:cs typeface="Arial"/>
                          <a:sym typeface="Arial"/>
                        </a:rPr>
                        <a:t>Organic Traffic</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18.942</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+5,887</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r h="1676020">
                <a:tc>
                  <a:txBody>
                    <a:bodyPr/>
                    <a:lstStyle/>
                    <a:p>
                      <a:pPr defTabSz="914400"/>
                      <a:r>
                        <a:rPr b="1" sz="3500">
                          <a:solidFill>
                            <a:srgbClr val="FFFFFF"/>
                          </a:solidFill>
                          <a:latin typeface="Arial"/>
                          <a:ea typeface="Arial"/>
                          <a:cs typeface="Arial"/>
                          <a:sym typeface="Arial"/>
                        </a:rPr>
                        <a:t>SEO Monetary Value</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13.554,65</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+$2,768.39</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bl>
          </a:graphicData>
        </a:graphic>
      </p:graphicFrame>
      <p:sp>
        <p:nvSpPr>
          <p:cNvPr id="668" name="* These metrics are averages from the max connect digital SEO portfolio"/>
          <p:cNvSpPr txBox="1"/>
          <p:nvPr/>
        </p:nvSpPr>
        <p:spPr>
          <a:xfrm>
            <a:off x="5534368" y="12259407"/>
            <a:ext cx="1366501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76" sz="2200">
                <a:solidFill>
                  <a:srgbClr val="2D3A4D"/>
                </a:solidFill>
                <a:latin typeface="Helvetica"/>
                <a:ea typeface="Helvetica"/>
                <a:cs typeface="Helvetica"/>
                <a:sym typeface="Helvetica"/>
              </a:defRPr>
            </a:lvl1pPr>
          </a:lstStyle>
          <a:p>
            <a:pPr/>
            <a:r>
              <a:t>* These metrics are averages from the max connect digital SEO portfolio</a:t>
            </a:r>
          </a:p>
        </p:txBody>
      </p:sp>
      <p:sp>
        <p:nvSpPr>
          <p:cNvPr id="669" name="ProoF is in the pudding"/>
          <p:cNvSpPr txBox="1"/>
          <p:nvPr/>
        </p:nvSpPr>
        <p:spPr>
          <a:xfrm>
            <a:off x="1595422" y="969330"/>
            <a:ext cx="21542909"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ProoF is </a:t>
            </a:r>
            <a:r>
              <a:rPr>
                <a:solidFill>
                  <a:srgbClr val="3A3939"/>
                </a:solidFill>
              </a:rPr>
              <a:t>in the pudding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EO Dominance: The Power of Strategic Investment for organic Visibility"/>
          <p:cNvSpPr txBox="1"/>
          <p:nvPr/>
        </p:nvSpPr>
        <p:spPr>
          <a:xfrm>
            <a:off x="1107374" y="517291"/>
            <a:ext cx="21542909"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126" sz="6300">
                <a:solidFill>
                  <a:srgbClr val="FCFAED"/>
                </a:solidFill>
                <a:latin typeface="Helvetica"/>
                <a:ea typeface="Helvetica"/>
                <a:cs typeface="Helvetica"/>
                <a:sym typeface="Helvetica"/>
              </a:defRPr>
            </a:pPr>
            <a:r>
              <a:rPr>
                <a:solidFill>
                  <a:srgbClr val="5E8692"/>
                </a:solidFill>
              </a:rPr>
              <a:t>SEO Dominance: </a:t>
            </a:r>
            <a:r>
              <a:rPr>
                <a:solidFill>
                  <a:srgbClr val="3A3939"/>
                </a:solidFill>
              </a:rPr>
              <a:t>The Power of Strategic Investment for organic Visibility</a:t>
            </a:r>
          </a:p>
        </p:txBody>
      </p:sp>
      <p:pic>
        <p:nvPicPr>
          <p:cNvPr id="672" name="Image" descr="Image"/>
          <p:cNvPicPr>
            <a:picLocks noChangeAspect="1"/>
          </p:cNvPicPr>
          <p:nvPr/>
        </p:nvPicPr>
        <p:blipFill>
          <a:blip r:embed="rId2">
            <a:extLst/>
          </a:blip>
          <a:stretch>
            <a:fillRect/>
          </a:stretch>
        </p:blipFill>
        <p:spPr>
          <a:xfrm>
            <a:off x="22698586" y="1489973"/>
            <a:ext cx="573965" cy="686642"/>
          </a:xfrm>
          <a:prstGeom prst="rect">
            <a:avLst/>
          </a:prstGeom>
          <a:ln w="12700">
            <a:miter lim="400000"/>
          </a:ln>
        </p:spPr>
      </p:pic>
      <p:graphicFrame>
        <p:nvGraphicFramePr>
          <p:cNvPr id="673" name="2D Line Chart"/>
          <p:cNvGraphicFramePr/>
          <p:nvPr/>
        </p:nvGraphicFramePr>
        <p:xfrm>
          <a:off x="1463266" y="2705465"/>
          <a:ext cx="21457468" cy="9454860"/>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Domain AuthoritY"/>
          <p:cNvSpPr txBox="1"/>
          <p:nvPr/>
        </p:nvSpPr>
        <p:spPr>
          <a:xfrm>
            <a:off x="1420546" y="822091"/>
            <a:ext cx="21542909"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Domain </a:t>
            </a:r>
            <a:r>
              <a:rPr>
                <a:solidFill>
                  <a:srgbClr val="3A3939"/>
                </a:solidFill>
              </a:rPr>
              <a:t>AuthoritY</a:t>
            </a:r>
          </a:p>
        </p:txBody>
      </p:sp>
      <p:pic>
        <p:nvPicPr>
          <p:cNvPr id="676" name="Image" descr="Image"/>
          <p:cNvPicPr>
            <a:picLocks noChangeAspect="1"/>
          </p:cNvPicPr>
          <p:nvPr/>
        </p:nvPicPr>
        <p:blipFill>
          <a:blip r:embed="rId2">
            <a:extLst/>
          </a:blip>
          <a:stretch>
            <a:fillRect/>
          </a:stretch>
        </p:blipFill>
        <p:spPr>
          <a:xfrm>
            <a:off x="22698586" y="1489973"/>
            <a:ext cx="573965" cy="686642"/>
          </a:xfrm>
          <a:prstGeom prst="rect">
            <a:avLst/>
          </a:prstGeom>
          <a:ln w="12700">
            <a:miter lim="400000"/>
          </a:ln>
        </p:spPr>
      </p:pic>
      <p:graphicFrame>
        <p:nvGraphicFramePr>
          <p:cNvPr id="677" name="2D Line Chart"/>
          <p:cNvGraphicFramePr/>
          <p:nvPr/>
        </p:nvGraphicFramePr>
        <p:xfrm>
          <a:off x="1331879" y="2705465"/>
          <a:ext cx="21964122" cy="8305070"/>
        </p:xfrm>
        <a:graphic xmlns:a="http://schemas.openxmlformats.org/drawingml/2006/main">
          <a:graphicData uri="http://schemas.openxmlformats.org/drawingml/2006/chart">
            <c:chart xmlns:c="http://schemas.openxmlformats.org/drawingml/2006/chart" r:id="rId3"/>
          </a:graphicData>
        </a:graphic>
      </p:graphicFrame>
      <p:sp>
        <p:nvSpPr>
          <p:cNvPr id="678" name="* Domain authority is your websites’ organic credibility. higher scores correlate heavily with more organic success."/>
          <p:cNvSpPr txBox="1"/>
          <p:nvPr/>
        </p:nvSpPr>
        <p:spPr>
          <a:xfrm>
            <a:off x="1202146" y="11941637"/>
            <a:ext cx="21979708"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76" sz="2200">
                <a:solidFill>
                  <a:srgbClr val="2D3A4D"/>
                </a:solidFill>
                <a:latin typeface="Helvetica"/>
                <a:ea typeface="Helvetica"/>
                <a:cs typeface="Helvetica"/>
                <a:sym typeface="Helvetica"/>
              </a:defRPr>
            </a:lvl1pPr>
          </a:lstStyle>
          <a:p>
            <a:pPr/>
            <a:r>
              <a:t>* Domain authority is your websites’ organic credibility. higher scores correlate heavily with more organic success.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0" name="Image" descr="Image"/>
          <p:cNvPicPr>
            <a:picLocks noChangeAspect="1"/>
          </p:cNvPicPr>
          <p:nvPr/>
        </p:nvPicPr>
        <p:blipFill>
          <a:blip r:embed="rId2">
            <a:extLst/>
          </a:blip>
          <a:stretch>
            <a:fillRect/>
          </a:stretch>
        </p:blipFill>
        <p:spPr>
          <a:xfrm>
            <a:off x="6711283" y="11678066"/>
            <a:ext cx="10961434" cy="5924576"/>
          </a:xfrm>
          <a:prstGeom prst="rect">
            <a:avLst/>
          </a:prstGeom>
          <a:ln w="12700">
            <a:miter lim="400000"/>
          </a:ln>
        </p:spPr>
      </p:pic>
      <p:pic>
        <p:nvPicPr>
          <p:cNvPr id="681" name="Image" descr="Image"/>
          <p:cNvPicPr>
            <a:picLocks noChangeAspect="1"/>
          </p:cNvPicPr>
          <p:nvPr/>
        </p:nvPicPr>
        <p:blipFill>
          <a:blip r:embed="rId3">
            <a:alphaModFix amt="15000"/>
            <a:extLst/>
          </a:blip>
          <a:stretch>
            <a:fillRect/>
          </a:stretch>
        </p:blipFill>
        <p:spPr>
          <a:xfrm>
            <a:off x="11188185" y="-457827"/>
            <a:ext cx="2007631" cy="1054101"/>
          </a:xfrm>
          <a:prstGeom prst="rect">
            <a:avLst/>
          </a:prstGeom>
          <a:ln w="12700">
            <a:miter lim="400000"/>
          </a:ln>
        </p:spPr>
      </p:pic>
      <p:pic>
        <p:nvPicPr>
          <p:cNvPr id="682" name="Image" descr="Image"/>
          <p:cNvPicPr>
            <a:picLocks noChangeAspect="1"/>
          </p:cNvPicPr>
          <p:nvPr/>
        </p:nvPicPr>
        <p:blipFill>
          <a:blip r:embed="rId4">
            <a:extLst/>
          </a:blip>
          <a:stretch>
            <a:fillRect/>
          </a:stretch>
        </p:blipFill>
        <p:spPr>
          <a:xfrm>
            <a:off x="6838283" y="11805066"/>
            <a:ext cx="10961434" cy="5924576"/>
          </a:xfrm>
          <a:prstGeom prst="rect">
            <a:avLst/>
          </a:prstGeom>
          <a:ln w="12700">
            <a:miter lim="400000"/>
          </a:ln>
        </p:spPr>
      </p:pic>
      <p:graphicFrame>
        <p:nvGraphicFramePr>
          <p:cNvPr id="683" name="Google Shape;79;p1"/>
          <p:cNvGraphicFramePr/>
          <p:nvPr/>
        </p:nvGraphicFramePr>
        <p:xfrm>
          <a:off x="1535541" y="2857547"/>
          <a:ext cx="21322443" cy="1006564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50909"/>
                <a:gridCol w="4732123"/>
                <a:gridCol w="4801849"/>
                <a:gridCol w="4928035"/>
              </a:tblGrid>
              <a:tr h="1676020">
                <a:tc>
                  <a:txBody>
                    <a:bodyPr/>
                    <a:lstStyle/>
                    <a:p>
                      <a:pPr defTabSz="914400"/>
                      <a:r>
                        <a:rPr b="1" sz="3500">
                          <a:solidFill>
                            <a:srgbClr val="FFFFFF"/>
                          </a:solidFill>
                          <a:latin typeface="Arial"/>
                          <a:ea typeface="Arial"/>
                          <a:cs typeface="Arial"/>
                          <a:sym typeface="Arial"/>
                        </a:rPr>
                        <a:t>Metrics</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b="1" sz="3500">
                          <a:solidFill>
                            <a:srgbClr val="FFFFFF"/>
                          </a:solidFill>
                          <a:latin typeface="Arial"/>
                          <a:ea typeface="Arial"/>
                          <a:cs typeface="Arial"/>
                          <a:sym typeface="Arial"/>
                        </a:rPr>
                        <a:t>SEO Only</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b="1" sz="3500">
                          <a:solidFill>
                            <a:srgbClr val="FFFFFF"/>
                          </a:solidFill>
                          <a:latin typeface="Arial"/>
                          <a:ea typeface="Arial"/>
                          <a:cs typeface="Arial"/>
                          <a:sym typeface="Arial"/>
                        </a:rPr>
                        <a:t>SEO + Paid</a:t>
                      </a:r>
                    </a:p>
                  </a:txBody>
                  <a:tcPr marL="50800" marR="50800" marT="50800" marB="50800" anchor="ctr" anchorCtr="0" horzOverflow="overflow">
                    <a:lnL>
                      <a:solidFill>
                        <a:srgbClr val="000000"/>
                      </a:solidFill>
                    </a:lnL>
                    <a:lnR w="12700">
                      <a:solidFill>
                        <a:srgbClr val="000000"/>
                      </a:solidFill>
                    </a:lnR>
                    <a:lnT>
                      <a:solidFill>
                        <a:srgbClr val="000000"/>
                      </a:solidFill>
                    </a:lnT>
                    <a:lnB>
                      <a:solidFill>
                        <a:srgbClr val="000000"/>
                      </a:solidFill>
                    </a:lnB>
                    <a:solidFill>
                      <a:srgbClr val="528794"/>
                    </a:solidFill>
                  </a:tcPr>
                </a:tc>
                <a:tc>
                  <a:txBody>
                    <a:bodyPr/>
                    <a:lstStyle/>
                    <a:p>
                      <a:pPr defTabSz="914400"/>
                      <a:r>
                        <a:rPr b="1" sz="3500">
                          <a:solidFill>
                            <a:srgbClr val="FFFFFF"/>
                          </a:solidFill>
                          <a:latin typeface="Arial"/>
                          <a:ea typeface="Arial"/>
                          <a:cs typeface="Arial"/>
                          <a:sym typeface="Arial"/>
                        </a:rPr>
                        <a:t>Growth Differential</a:t>
                      </a:r>
                    </a:p>
                  </a:txBody>
                  <a:tcPr marL="50800" marR="50800" marT="50800" marB="50800" anchor="ctr" anchorCtr="0" horzOverflow="overflow">
                    <a:lnL w="12700">
                      <a:solidFill>
                        <a:srgbClr val="000000"/>
                      </a:solidFill>
                    </a:lnL>
                    <a:lnR>
                      <a:solidFill>
                        <a:srgbClr val="000000"/>
                      </a:solidFill>
                    </a:lnR>
                    <a:lnT>
                      <a:solidFill>
                        <a:srgbClr val="000000"/>
                      </a:solidFill>
                    </a:lnT>
                    <a:lnB>
                      <a:solidFill>
                        <a:srgbClr val="000000"/>
                      </a:solidFill>
                    </a:lnB>
                    <a:solidFill>
                      <a:srgbClr val="528794"/>
                    </a:solidFill>
                  </a:tcPr>
                </a:tc>
              </a:tr>
              <a:tr h="1676020">
                <a:tc>
                  <a:txBody>
                    <a:bodyPr/>
                    <a:lstStyle/>
                    <a:p>
                      <a:pPr defTabSz="914400"/>
                      <a:r>
                        <a:rPr b="1" sz="3500">
                          <a:solidFill>
                            <a:srgbClr val="FFFFFF"/>
                          </a:solidFill>
                          <a:latin typeface="Arial"/>
                          <a:ea typeface="Arial"/>
                          <a:cs typeface="Arial"/>
                          <a:sym typeface="Arial"/>
                        </a:rPr>
                        <a:t>Domain Authority</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3,80</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sz="3500">
                          <a:latin typeface="Arial"/>
                          <a:ea typeface="Arial"/>
                          <a:cs typeface="Arial"/>
                          <a:sym typeface="Arial"/>
                        </a:rPr>
                        <a:t>3,87</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+0.07</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r h="1676020">
                <a:tc>
                  <a:txBody>
                    <a:bodyPr/>
                    <a:lstStyle/>
                    <a:p>
                      <a:pPr defTabSz="914400"/>
                      <a:r>
                        <a:rPr b="1" sz="3500">
                          <a:solidFill>
                            <a:srgbClr val="FFFFFF"/>
                          </a:solidFill>
                          <a:latin typeface="Arial"/>
                          <a:ea typeface="Arial"/>
                          <a:cs typeface="Arial"/>
                          <a:sym typeface="Arial"/>
                        </a:rPr>
                        <a:t># of Ranking Keywords</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13.213</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sz="3500">
                          <a:latin typeface="Arial"/>
                          <a:ea typeface="Arial"/>
                          <a:cs typeface="Arial"/>
                          <a:sym typeface="Arial"/>
                        </a:rPr>
                        <a:t>15.174</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+1,961</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r h="1676020">
                <a:tc>
                  <a:txBody>
                    <a:bodyPr/>
                    <a:lstStyle/>
                    <a:p>
                      <a:pPr defTabSz="914400"/>
                      <a:r>
                        <a:rPr b="1" sz="3500">
                          <a:solidFill>
                            <a:srgbClr val="FFFFFF"/>
                          </a:solidFill>
                          <a:latin typeface="Arial"/>
                          <a:ea typeface="Arial"/>
                          <a:cs typeface="Arial"/>
                          <a:sym typeface="Arial"/>
                        </a:rPr>
                        <a:t>Organic Traffic</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18.942</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sz="3500">
                          <a:latin typeface="Arial"/>
                          <a:ea typeface="Arial"/>
                          <a:cs typeface="Arial"/>
                          <a:sym typeface="Arial"/>
                        </a:rPr>
                        <a:t>21.801</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+2,859</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r h="1676020">
                <a:tc>
                  <a:txBody>
                    <a:bodyPr/>
                    <a:lstStyle/>
                    <a:p>
                      <a:pPr defTabSz="914400"/>
                      <a:r>
                        <a:rPr b="1" sz="3500">
                          <a:solidFill>
                            <a:srgbClr val="FFFFFF"/>
                          </a:solidFill>
                          <a:latin typeface="Arial"/>
                          <a:ea typeface="Arial"/>
                          <a:cs typeface="Arial"/>
                          <a:sym typeface="Arial"/>
                        </a:rPr>
                        <a:t>SEO Monetary Value</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528794"/>
                    </a:solidFill>
                  </a:tcPr>
                </a:tc>
                <a:tc>
                  <a:txBody>
                    <a:bodyPr/>
                    <a:lstStyle/>
                    <a:p>
                      <a:pPr defTabSz="914400"/>
                      <a:r>
                        <a:rPr sz="3500">
                          <a:latin typeface="Arial"/>
                          <a:ea typeface="Arial"/>
                          <a:cs typeface="Arial"/>
                          <a:sym typeface="Arial"/>
                        </a:rPr>
                        <a:t>13.554,65</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sz="3500">
                          <a:latin typeface="Arial"/>
                          <a:ea typeface="Arial"/>
                          <a:cs typeface="Arial"/>
                          <a:sym typeface="Arial"/>
                        </a:rPr>
                        <a:t>13.931,13</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defTabSz="914400"/>
                      <a:r>
                        <a:rPr b="1" sz="3500">
                          <a:solidFill>
                            <a:schemeClr val="accent3">
                              <a:hueOff val="362282"/>
                              <a:satOff val="31803"/>
                              <a:lumOff val="-18242"/>
                            </a:schemeClr>
                          </a:solidFill>
                          <a:latin typeface="Arial"/>
                          <a:ea typeface="Arial"/>
                          <a:cs typeface="Arial"/>
                          <a:sym typeface="Arial"/>
                        </a:rPr>
                        <a:t>+$376.48</a:t>
                      </a:r>
                    </a:p>
                  </a:txBody>
                  <a:tcPr marL="50800" marR="50800" marT="50800" marB="50800" anchor="ctr" anchorCtr="0" horzOverflow="overflow">
                    <a:lnL>
                      <a:solidFill>
                        <a:srgbClr val="000000"/>
                      </a:solidFill>
                    </a:lnL>
                    <a:lnR>
                      <a:solidFill>
                        <a:srgbClr val="000000"/>
                      </a:solidFill>
                    </a:lnR>
                    <a:lnT>
                      <a:solidFill>
                        <a:srgbClr val="000000"/>
                      </a:solidFill>
                    </a:lnT>
                    <a:lnB>
                      <a:solidFill>
                        <a:srgbClr val="000000"/>
                      </a:solidFill>
                    </a:lnB>
                    <a:solidFill>
                      <a:srgbClr val="FFFFFF"/>
                    </a:solidFill>
                  </a:tcPr>
                </a:tc>
              </a:tr>
            </a:tbl>
          </a:graphicData>
        </a:graphic>
      </p:graphicFrame>
      <p:sp>
        <p:nvSpPr>
          <p:cNvPr id="684" name="* These metrics are averages from the max connect digital SEO portfolio"/>
          <p:cNvSpPr txBox="1"/>
          <p:nvPr/>
        </p:nvSpPr>
        <p:spPr>
          <a:xfrm>
            <a:off x="5534368" y="12259407"/>
            <a:ext cx="1366501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76" sz="2200">
                <a:solidFill>
                  <a:srgbClr val="2D3A4D"/>
                </a:solidFill>
                <a:latin typeface="Helvetica"/>
                <a:ea typeface="Helvetica"/>
                <a:cs typeface="Helvetica"/>
                <a:sym typeface="Helvetica"/>
              </a:defRPr>
            </a:lvl1pPr>
          </a:lstStyle>
          <a:p>
            <a:pPr/>
            <a:r>
              <a:t>* These metrics are averages from the max connect digital SEO portfolio</a:t>
            </a:r>
          </a:p>
        </p:txBody>
      </p:sp>
      <p:sp>
        <p:nvSpPr>
          <p:cNvPr id="685" name="SEO + paid ftw!"/>
          <p:cNvSpPr txBox="1"/>
          <p:nvPr/>
        </p:nvSpPr>
        <p:spPr>
          <a:xfrm>
            <a:off x="1595422" y="969330"/>
            <a:ext cx="21542909"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SEO + </a:t>
            </a:r>
            <a:r>
              <a:rPr>
                <a:solidFill>
                  <a:srgbClr val="3A3939"/>
                </a:solidFill>
              </a:rPr>
              <a:t>paid ftw!</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Rectangle"/>
          <p:cNvSpPr/>
          <p:nvPr/>
        </p:nvSpPr>
        <p:spPr>
          <a:xfrm>
            <a:off x="-124532" y="-162154"/>
            <a:ext cx="24633064" cy="14040308"/>
          </a:xfrm>
          <a:prstGeom prst="rect">
            <a:avLst/>
          </a:prstGeom>
          <a:solidFill>
            <a:srgbClr val="D7D7CA"/>
          </a:solidFill>
          <a:ln w="12700">
            <a:miter lim="400000"/>
          </a:ln>
        </p:spPr>
        <p:txBody>
          <a:bodyPr lIns="50800" tIns="50800" rIns="50800" bIns="50800" anchor="ctr"/>
          <a:lstStyle/>
          <a:p>
            <a:pPr defTabSz="825500">
              <a:defRPr sz="3200">
                <a:solidFill>
                  <a:srgbClr val="D7D7CA"/>
                </a:solidFill>
                <a:latin typeface="Helvetica Neue Medium"/>
                <a:ea typeface="Helvetica Neue Medium"/>
                <a:cs typeface="Helvetica Neue Medium"/>
                <a:sym typeface="Helvetica Neue Medium"/>
              </a:defRPr>
            </a:pPr>
          </a:p>
        </p:txBody>
      </p:sp>
      <p:sp>
        <p:nvSpPr>
          <p:cNvPr id="688" name="Rectangle"/>
          <p:cNvSpPr/>
          <p:nvPr/>
        </p:nvSpPr>
        <p:spPr>
          <a:xfrm>
            <a:off x="1332107" y="2494164"/>
            <a:ext cx="13194802" cy="299085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9" name="Rectangle"/>
          <p:cNvSpPr/>
          <p:nvPr/>
        </p:nvSpPr>
        <p:spPr>
          <a:xfrm>
            <a:off x="1332107" y="6065470"/>
            <a:ext cx="13194802" cy="2990856"/>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0" name="Rectangle"/>
          <p:cNvSpPr/>
          <p:nvPr/>
        </p:nvSpPr>
        <p:spPr>
          <a:xfrm>
            <a:off x="1332107" y="9636776"/>
            <a:ext cx="13194802" cy="2990856"/>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1" name="Key takeaways"/>
          <p:cNvSpPr txBox="1"/>
          <p:nvPr/>
        </p:nvSpPr>
        <p:spPr>
          <a:xfrm>
            <a:off x="1341110" y="462981"/>
            <a:ext cx="9000074"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2D3A4D"/>
                </a:solidFill>
              </a:rPr>
              <a:t>Key</a:t>
            </a:r>
            <a:r>
              <a:rPr>
                <a:solidFill>
                  <a:srgbClr val="CE5443"/>
                </a:solidFill>
              </a:rPr>
              <a:t> </a:t>
            </a:r>
            <a:r>
              <a:rPr>
                <a:solidFill>
                  <a:srgbClr val="848487"/>
                </a:solidFill>
              </a:rPr>
              <a:t>takeaways</a:t>
            </a:r>
          </a:p>
        </p:txBody>
      </p:sp>
      <p:sp>
        <p:nvSpPr>
          <p:cNvPr id="692" name="SEO efforts gets results."/>
          <p:cNvSpPr txBox="1"/>
          <p:nvPr/>
        </p:nvSpPr>
        <p:spPr>
          <a:xfrm>
            <a:off x="6664904" y="3722892"/>
            <a:ext cx="1162564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D3A4D"/>
                </a:solidFill>
                <a:latin typeface="Helvetica"/>
                <a:ea typeface="Helvetica"/>
                <a:cs typeface="Helvetica"/>
                <a:sym typeface="Helvetica"/>
              </a:defRPr>
            </a:lvl1pPr>
          </a:lstStyle>
          <a:p>
            <a:pPr/>
            <a:r>
              <a:t>SEO efforts gets results.</a:t>
            </a:r>
          </a:p>
        </p:txBody>
      </p:sp>
      <p:sp>
        <p:nvSpPr>
          <p:cNvPr id="693" name="Takeaway 1"/>
          <p:cNvSpPr txBox="1"/>
          <p:nvPr/>
        </p:nvSpPr>
        <p:spPr>
          <a:xfrm>
            <a:off x="2447444" y="3481592"/>
            <a:ext cx="3908376"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99" sz="6000">
                <a:solidFill>
                  <a:srgbClr val="5E8692"/>
                </a:solidFill>
                <a:latin typeface="Helvetica"/>
                <a:ea typeface="Helvetica"/>
                <a:cs typeface="Helvetica"/>
                <a:sym typeface="Helvetica"/>
              </a:defRPr>
            </a:lvl1pPr>
          </a:lstStyle>
          <a:p>
            <a:pPr/>
            <a:r>
              <a:t>Takeaway 1</a:t>
            </a:r>
          </a:p>
        </p:txBody>
      </p:sp>
      <p:pic>
        <p:nvPicPr>
          <p:cNvPr id="694" name="Image" descr="Image"/>
          <p:cNvPicPr>
            <a:picLocks noChangeAspect="1"/>
          </p:cNvPicPr>
          <p:nvPr/>
        </p:nvPicPr>
        <p:blipFill>
          <a:blip r:embed="rId2">
            <a:extLst/>
          </a:blip>
          <a:stretch>
            <a:fillRect/>
          </a:stretch>
        </p:blipFill>
        <p:spPr>
          <a:xfrm>
            <a:off x="23045252" y="12239096"/>
            <a:ext cx="703748" cy="841904"/>
          </a:xfrm>
          <a:prstGeom prst="rect">
            <a:avLst/>
          </a:prstGeom>
          <a:ln w="12700">
            <a:miter lim="400000"/>
          </a:ln>
        </p:spPr>
      </p:pic>
      <p:sp>
        <p:nvSpPr>
          <p:cNvPr id="695" name="Takeaway 2"/>
          <p:cNvSpPr txBox="1"/>
          <p:nvPr/>
        </p:nvSpPr>
        <p:spPr>
          <a:xfrm>
            <a:off x="2447444" y="7052898"/>
            <a:ext cx="600566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99" sz="6000">
                <a:solidFill>
                  <a:srgbClr val="5E8692"/>
                </a:solidFill>
                <a:latin typeface="Helvetica"/>
                <a:ea typeface="Helvetica"/>
                <a:cs typeface="Helvetica"/>
                <a:sym typeface="Helvetica"/>
              </a:defRPr>
            </a:lvl1pPr>
          </a:lstStyle>
          <a:p>
            <a:pPr/>
            <a:r>
              <a:t>Takeaway 2</a:t>
            </a:r>
          </a:p>
        </p:txBody>
      </p:sp>
      <p:sp>
        <p:nvSpPr>
          <p:cNvPr id="696" name="Takeaway 3"/>
          <p:cNvSpPr txBox="1"/>
          <p:nvPr/>
        </p:nvSpPr>
        <p:spPr>
          <a:xfrm>
            <a:off x="2447444" y="10624203"/>
            <a:ext cx="600566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99" sz="6000">
                <a:solidFill>
                  <a:srgbClr val="5E8692"/>
                </a:solidFill>
                <a:latin typeface="Helvetica"/>
                <a:ea typeface="Helvetica"/>
                <a:cs typeface="Helvetica"/>
                <a:sym typeface="Helvetica"/>
              </a:defRPr>
            </a:lvl1pPr>
          </a:lstStyle>
          <a:p>
            <a:pPr/>
            <a:r>
              <a:t>Takeaway 3</a:t>
            </a:r>
          </a:p>
        </p:txBody>
      </p:sp>
      <p:sp>
        <p:nvSpPr>
          <p:cNvPr id="697" name="The more you invest the better you perform"/>
          <p:cNvSpPr txBox="1"/>
          <p:nvPr/>
        </p:nvSpPr>
        <p:spPr>
          <a:xfrm>
            <a:off x="6664904" y="7294198"/>
            <a:ext cx="1162564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D3A4D"/>
                </a:solidFill>
                <a:latin typeface="Helvetica"/>
                <a:ea typeface="Helvetica"/>
                <a:cs typeface="Helvetica"/>
                <a:sym typeface="Helvetica"/>
              </a:defRPr>
            </a:lvl1pPr>
          </a:lstStyle>
          <a:p>
            <a:pPr/>
            <a:r>
              <a:t>The more you invest the better you perform</a:t>
            </a:r>
          </a:p>
        </p:txBody>
      </p:sp>
      <p:sp>
        <p:nvSpPr>
          <p:cNvPr id="698" name="SEO + Paid offers more upside"/>
          <p:cNvSpPr txBox="1"/>
          <p:nvPr/>
        </p:nvSpPr>
        <p:spPr>
          <a:xfrm>
            <a:off x="6664904" y="10865503"/>
            <a:ext cx="1293515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D3A4D"/>
                </a:solidFill>
                <a:latin typeface="Helvetica"/>
                <a:ea typeface="Helvetica"/>
                <a:cs typeface="Helvetica"/>
                <a:sym typeface="Helvetica"/>
              </a:defRPr>
            </a:lvl1pPr>
          </a:lstStyle>
          <a:p>
            <a:pPr/>
            <a:r>
              <a:t>SEO + Paid offers more upside</a:t>
            </a:r>
          </a:p>
        </p:txBody>
      </p:sp>
      <p:sp>
        <p:nvSpPr>
          <p:cNvPr id="699" name="Rectangle"/>
          <p:cNvSpPr/>
          <p:nvPr/>
        </p:nvSpPr>
        <p:spPr>
          <a:xfrm>
            <a:off x="15100468" y="-135126"/>
            <a:ext cx="9503175"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700" name="Image" descr="Image"/>
          <p:cNvPicPr>
            <a:picLocks noChangeAspect="1"/>
          </p:cNvPicPr>
          <p:nvPr/>
        </p:nvPicPr>
        <p:blipFill>
          <a:blip r:embed="rId3">
            <a:extLst/>
          </a:blip>
          <a:stretch>
            <a:fillRect/>
          </a:stretch>
        </p:blipFill>
        <p:spPr>
          <a:xfrm>
            <a:off x="17841416" y="1776670"/>
            <a:ext cx="4021278" cy="9217420"/>
          </a:xfrm>
          <a:prstGeom prst="rect">
            <a:avLst/>
          </a:prstGeom>
          <a:ln w="12700">
            <a:miter lim="400000"/>
          </a:ln>
        </p:spPr>
      </p:pic>
      <p:sp>
        <p:nvSpPr>
          <p:cNvPr id="701" name="Group"/>
          <p:cNvSpPr txBox="1"/>
          <p:nvPr/>
        </p:nvSpPr>
        <p:spPr>
          <a:xfrm>
            <a:off x="17442663" y="598186"/>
            <a:ext cx="3492718" cy="1457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b="1" spc="0" sz="4000">
                <a:solidFill>
                  <a:srgbClr val="54808D"/>
                </a:solidFill>
                <a:latin typeface="Helvetica"/>
                <a:ea typeface="Helvetica"/>
                <a:cs typeface="Helvetica"/>
                <a:sym typeface="Helvetica"/>
              </a:defRPr>
            </a:lvl1pPr>
          </a:lstStyle>
          <a:p>
            <a:pPr/>
            <a:r>
              <a:t>SEO</a:t>
            </a:r>
          </a:p>
        </p:txBody>
      </p:sp>
      <p:sp>
        <p:nvSpPr>
          <p:cNvPr id="702" name="Group"/>
          <p:cNvSpPr txBox="1"/>
          <p:nvPr/>
        </p:nvSpPr>
        <p:spPr>
          <a:xfrm>
            <a:off x="20073362" y="593265"/>
            <a:ext cx="3299013" cy="1060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b="1" spc="0" sz="4000">
                <a:solidFill>
                  <a:srgbClr val="CC4A34"/>
                </a:solidFill>
                <a:latin typeface="Helvetica"/>
                <a:ea typeface="Helvetica"/>
                <a:cs typeface="Helvetica"/>
                <a:sym typeface="Helvetica"/>
              </a:defRPr>
            </a:lvl1pPr>
          </a:lstStyle>
          <a:p>
            <a:pPr/>
            <a:r>
              <a:t>Paid Search</a:t>
            </a:r>
          </a:p>
        </p:txBody>
      </p:sp>
      <p:sp>
        <p:nvSpPr>
          <p:cNvPr id="703" name="results"/>
          <p:cNvSpPr txBox="1"/>
          <p:nvPr/>
        </p:nvSpPr>
        <p:spPr>
          <a:xfrm>
            <a:off x="15599291" y="11218863"/>
            <a:ext cx="8505530"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pc="0" sz="10000">
                <a:solidFill>
                  <a:srgbClr val="213335"/>
                </a:solidFill>
                <a:latin typeface="Helvetica"/>
                <a:ea typeface="Helvetica"/>
                <a:cs typeface="Helvetica"/>
                <a:sym typeface="Helvetica"/>
              </a:defRPr>
            </a:lvl1pPr>
          </a:lstStyle>
          <a:p>
            <a:pPr/>
            <a:r>
              <a:t>results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5"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06" name="Image" descr="Image"/>
          <p:cNvPicPr>
            <a:picLocks noChangeAspect="1"/>
          </p:cNvPicPr>
          <p:nvPr/>
        </p:nvPicPr>
        <p:blipFill>
          <a:blip r:embed="rId3">
            <a:extLst/>
          </a:blip>
          <a:stretch>
            <a:fillRect/>
          </a:stretch>
        </p:blipFill>
        <p:spPr>
          <a:xfrm>
            <a:off x="960835" y="10983490"/>
            <a:ext cx="2792134" cy="4094608"/>
          </a:xfrm>
          <a:prstGeom prst="rect">
            <a:avLst/>
          </a:prstGeom>
          <a:ln w="12700">
            <a:miter lim="400000"/>
          </a:ln>
        </p:spPr>
      </p:pic>
      <p:pic>
        <p:nvPicPr>
          <p:cNvPr id="707"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708" name="Definitions…"/>
          <p:cNvSpPr txBox="1"/>
          <p:nvPr/>
        </p:nvSpPr>
        <p:spPr>
          <a:xfrm>
            <a:off x="18408253" y="3077210"/>
            <a:ext cx="5560590" cy="7787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Social:</a:t>
            </a:r>
            <a:r>
              <a:t> Facebook, Instagram, Linkedin, Pinterest, TikTok</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OTT | CTV:</a:t>
            </a:r>
            <a:r>
              <a:t> Over-the-Top or Connected TV media placements that are placed in real-time based on audience matching.</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Native Advertising</a:t>
            </a:r>
            <a:r>
              <a:t>: Material in an online publication which resembles the publication's editorial content but is paid for by an advertiser and intended to promote the advertiser's product.</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706"/>
                                        </p:tgtEl>
                                        <p:attrNameLst>
                                          <p:attrName>style.visibility</p:attrName>
                                        </p:attrNameLst>
                                      </p:cBhvr>
                                      <p:to>
                                        <p:strVal val="visible"/>
                                      </p:to>
                                    </p:set>
                                    <p:anim calcmode="lin" valueType="num">
                                      <p:cBhvr>
                                        <p:cTn id="7" dur="1000" fill="hold"/>
                                        <p:tgtEl>
                                          <p:spTgt spid="706"/>
                                        </p:tgtEl>
                                        <p:attrNameLst>
                                          <p:attrName>ppt_x</p:attrName>
                                        </p:attrNameLst>
                                      </p:cBhvr>
                                      <p:tavLst>
                                        <p:tav tm="0">
                                          <p:val>
                                            <p:strVal val="#ppt_x"/>
                                          </p:val>
                                        </p:tav>
                                        <p:tav tm="100000">
                                          <p:val>
                                            <p:strVal val="#ppt_x"/>
                                          </p:val>
                                        </p:tav>
                                      </p:tavLst>
                                    </p:anim>
                                    <p:anim calcmode="lin" valueType="num">
                                      <p:cBhvr>
                                        <p:cTn id="8" dur="1000" fill="hold"/>
                                        <p:tgtEl>
                                          <p:spTgt spid="7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706"/>
                                        </p:tgtEl>
                                        <p:attrNameLst>
                                          <p:attrName>ppt_x</p:attrName>
                                        </p:attrNameLst>
                                      </p:cBhvr>
                                      <p:tavLst>
                                        <p:tav tm="0">
                                          <p:val>
                                            <p:strVal val="ppt_x"/>
                                          </p:val>
                                        </p:tav>
                                        <p:tav tm="100000">
                                          <p:val>
                                            <p:strVal val="ppt_x"/>
                                          </p:val>
                                        </p:tav>
                                      </p:tavLst>
                                    </p:anim>
                                    <p:anim calcmode="lin" valueType="num">
                                      <p:cBhvr>
                                        <p:cTn id="13" dur="1000" fill="hold"/>
                                        <p:tgtEl>
                                          <p:spTgt spid="706"/>
                                        </p:tgtEl>
                                        <p:attrNameLst>
                                          <p:attrName>ppt_y</p:attrName>
                                        </p:attrNameLst>
                                      </p:cBhvr>
                                      <p:tavLst>
                                        <p:tav tm="0">
                                          <p:val>
                                            <p:strVal val="ppt_y"/>
                                          </p:val>
                                        </p:tav>
                                        <p:tav tm="100000">
                                          <p:val>
                                            <p:strVal val="1+ppt_h/2"/>
                                          </p:val>
                                        </p:tav>
                                      </p:tavLst>
                                    </p:anim>
                                    <p:set>
                                      <p:cBhvr>
                                        <p:cTn id="14" fill="hold">
                                          <p:stCondLst>
                                            <p:cond delay="999"/>
                                          </p:stCondLst>
                                        </p:cTn>
                                        <p:tgtEl>
                                          <p:spTgt spid="70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6" grpId="2"/>
      <p:bldP build="whole" bldLvl="1" animBg="1" rev="0" advAuto="0" spid="706"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0" name="0.jpeg" descr="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Rectangle"/>
          <p:cNvSpPr/>
          <p:nvPr/>
        </p:nvSpPr>
        <p:spPr>
          <a:xfrm>
            <a:off x="18823398" y="-162154"/>
            <a:ext cx="5685134" cy="14040308"/>
          </a:xfrm>
          <a:prstGeom prst="rect">
            <a:avLst/>
          </a:prstGeom>
          <a:solidFill>
            <a:srgbClr val="FAF6EE"/>
          </a:solidFill>
          <a:ln w="12700">
            <a:miter lim="400000"/>
          </a:ln>
        </p:spPr>
        <p:txBody>
          <a:bodyPr lIns="50800" tIns="50800" rIns="50800" bIns="50800" anchor="ctr"/>
          <a:lstStyle/>
          <a:p>
            <a:pPr defTabSz="825500">
              <a:defRPr sz="3200">
                <a:solidFill>
                  <a:srgbClr val="FAF6EE"/>
                </a:solidFill>
                <a:latin typeface="Helvetica Neue Medium"/>
                <a:ea typeface="Helvetica Neue Medium"/>
                <a:cs typeface="Helvetica Neue Medium"/>
                <a:sym typeface="Helvetica Neue Medium"/>
              </a:defRPr>
            </a:pPr>
          </a:p>
        </p:txBody>
      </p:sp>
      <p:sp>
        <p:nvSpPr>
          <p:cNvPr id="713" name="An omnichannel approach is the best strategy for meeting consumers at every stage of their buying journey and funneling them to an eventual conversion."/>
          <p:cNvSpPr txBox="1"/>
          <p:nvPr/>
        </p:nvSpPr>
        <p:spPr>
          <a:xfrm>
            <a:off x="2175856" y="2876467"/>
            <a:ext cx="9877419"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aseline="8333" spc="72" sz="3600">
                <a:latin typeface="Helvetica"/>
                <a:ea typeface="Helvetica"/>
                <a:cs typeface="Helvetica"/>
                <a:sym typeface="Helvetica"/>
              </a:defRPr>
            </a:lvl1pPr>
          </a:lstStyle>
          <a:p>
            <a:pPr/>
            <a:r>
              <a:t>An omnichannel approach is the best strategy for meeting consumers at every stage of their buying journey and funneling them to an eventual conversion.</a:t>
            </a:r>
          </a:p>
        </p:txBody>
      </p:sp>
      <p:pic>
        <p:nvPicPr>
          <p:cNvPr id="714" name="Image" descr="Image"/>
          <p:cNvPicPr>
            <a:picLocks noChangeAspect="1"/>
          </p:cNvPicPr>
          <p:nvPr/>
        </p:nvPicPr>
        <p:blipFill>
          <a:blip r:embed="rId2">
            <a:extLst/>
          </a:blip>
          <a:stretch>
            <a:fillRect/>
          </a:stretch>
        </p:blipFill>
        <p:spPr>
          <a:xfrm>
            <a:off x="1322248" y="3946902"/>
            <a:ext cx="271347" cy="246730"/>
          </a:xfrm>
          <a:prstGeom prst="rect">
            <a:avLst/>
          </a:prstGeom>
          <a:ln w="12700">
            <a:miter lim="400000"/>
          </a:ln>
        </p:spPr>
      </p:pic>
      <p:pic>
        <p:nvPicPr>
          <p:cNvPr id="715" name="Image" descr="Image"/>
          <p:cNvPicPr>
            <a:picLocks noChangeAspect="1"/>
          </p:cNvPicPr>
          <p:nvPr/>
        </p:nvPicPr>
        <p:blipFill>
          <a:blip r:embed="rId3">
            <a:alphaModFix amt="15000"/>
            <a:extLst/>
          </a:blip>
          <a:stretch>
            <a:fillRect/>
          </a:stretch>
        </p:blipFill>
        <p:spPr>
          <a:xfrm>
            <a:off x="-254000" y="11607062"/>
            <a:ext cx="18656347" cy="1100952"/>
          </a:xfrm>
          <a:prstGeom prst="rect">
            <a:avLst/>
          </a:prstGeom>
          <a:ln w="12700">
            <a:miter lim="400000"/>
          </a:ln>
        </p:spPr>
      </p:pic>
      <p:sp>
        <p:nvSpPr>
          <p:cNvPr id="716" name="Digital strategy"/>
          <p:cNvSpPr txBox="1"/>
          <p:nvPr/>
        </p:nvSpPr>
        <p:spPr>
          <a:xfrm>
            <a:off x="1207958" y="856707"/>
            <a:ext cx="10312024"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239" sz="8000">
                <a:latin typeface="Helvetica"/>
                <a:ea typeface="Helvetica"/>
                <a:cs typeface="Helvetica"/>
                <a:sym typeface="Helvetica"/>
              </a:defRPr>
            </a:pPr>
            <a:r>
              <a:rPr>
                <a:solidFill>
                  <a:srgbClr val="CE5443"/>
                </a:solidFill>
              </a:rPr>
              <a:t>Digital</a:t>
            </a:r>
            <a:r>
              <a:t> </a:t>
            </a:r>
            <a:r>
              <a:rPr>
                <a:solidFill>
                  <a:srgbClr val="5E8692"/>
                </a:solidFill>
              </a:rPr>
              <a:t>strategy</a:t>
            </a:r>
          </a:p>
        </p:txBody>
      </p:sp>
      <p:sp>
        <p:nvSpPr>
          <p:cNvPr id="717" name="Display"/>
          <p:cNvSpPr txBox="1"/>
          <p:nvPr/>
        </p:nvSpPr>
        <p:spPr>
          <a:xfrm>
            <a:off x="1233351" y="7329181"/>
            <a:ext cx="1991747"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9" sz="4800">
                <a:solidFill>
                  <a:srgbClr val="3A3A3A"/>
                </a:solidFill>
                <a:latin typeface="Helvetica"/>
                <a:ea typeface="Helvetica"/>
                <a:cs typeface="Helvetica"/>
                <a:sym typeface="Helvetica"/>
              </a:defRPr>
            </a:lvl1pPr>
          </a:lstStyle>
          <a:p>
            <a:pPr/>
            <a:r>
              <a:t>Display</a:t>
            </a:r>
          </a:p>
        </p:txBody>
      </p:sp>
      <p:sp>
        <p:nvSpPr>
          <p:cNvPr id="718" name="Conquest"/>
          <p:cNvSpPr txBox="1"/>
          <p:nvPr/>
        </p:nvSpPr>
        <p:spPr>
          <a:xfrm>
            <a:off x="6132393" y="7329181"/>
            <a:ext cx="2485031"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9" sz="4800">
                <a:solidFill>
                  <a:srgbClr val="3A3A3A"/>
                </a:solidFill>
                <a:latin typeface="Helvetica"/>
                <a:ea typeface="Helvetica"/>
                <a:cs typeface="Helvetica"/>
                <a:sym typeface="Helvetica"/>
              </a:defRPr>
            </a:lvl1pPr>
          </a:lstStyle>
          <a:p>
            <a:pPr/>
            <a:r>
              <a:t>Conquest</a:t>
            </a:r>
          </a:p>
        </p:txBody>
      </p:sp>
      <p:sp>
        <p:nvSpPr>
          <p:cNvPr id="719" name="Social"/>
          <p:cNvSpPr txBox="1"/>
          <p:nvPr/>
        </p:nvSpPr>
        <p:spPr>
          <a:xfrm>
            <a:off x="10949484" y="7324548"/>
            <a:ext cx="248503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9" sz="4800">
                <a:solidFill>
                  <a:srgbClr val="3A3A3A"/>
                </a:solidFill>
                <a:latin typeface="Helvetica"/>
                <a:ea typeface="Helvetica"/>
                <a:cs typeface="Helvetica"/>
                <a:sym typeface="Helvetica"/>
              </a:defRPr>
            </a:lvl1pPr>
          </a:lstStyle>
          <a:p>
            <a:pPr/>
            <a:r>
              <a:t>Social</a:t>
            </a:r>
          </a:p>
        </p:txBody>
      </p:sp>
      <p:sp>
        <p:nvSpPr>
          <p:cNvPr id="720" name="Pre-roll &amp; ott"/>
          <p:cNvSpPr txBox="1"/>
          <p:nvPr/>
        </p:nvSpPr>
        <p:spPr>
          <a:xfrm>
            <a:off x="1233351" y="10073705"/>
            <a:ext cx="3741981"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9" sz="4800">
                <a:solidFill>
                  <a:srgbClr val="3A3A3A"/>
                </a:solidFill>
                <a:latin typeface="Helvetica"/>
                <a:ea typeface="Helvetica"/>
                <a:cs typeface="Helvetica"/>
                <a:sym typeface="Helvetica"/>
              </a:defRPr>
            </a:lvl1pPr>
          </a:lstStyle>
          <a:p>
            <a:pPr/>
            <a:r>
              <a:t>Pre-roll &amp; ott</a:t>
            </a:r>
          </a:p>
        </p:txBody>
      </p:sp>
      <p:sp>
        <p:nvSpPr>
          <p:cNvPr id="721" name="Paid search"/>
          <p:cNvSpPr txBox="1"/>
          <p:nvPr/>
        </p:nvSpPr>
        <p:spPr>
          <a:xfrm>
            <a:off x="6132393" y="10073705"/>
            <a:ext cx="3332395"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9" sz="4800">
                <a:solidFill>
                  <a:srgbClr val="3A3A3A"/>
                </a:solidFill>
                <a:latin typeface="Helvetica"/>
                <a:ea typeface="Helvetica"/>
                <a:cs typeface="Helvetica"/>
                <a:sym typeface="Helvetica"/>
              </a:defRPr>
            </a:lvl1pPr>
          </a:lstStyle>
          <a:p>
            <a:pPr/>
            <a:r>
              <a:t>Paid search</a:t>
            </a:r>
          </a:p>
        </p:txBody>
      </p:sp>
      <p:sp>
        <p:nvSpPr>
          <p:cNvPr id="722" name="Retarget"/>
          <p:cNvSpPr txBox="1"/>
          <p:nvPr/>
        </p:nvSpPr>
        <p:spPr>
          <a:xfrm>
            <a:off x="10949484" y="10073705"/>
            <a:ext cx="248503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9" sz="4800">
                <a:solidFill>
                  <a:srgbClr val="3A3A3A"/>
                </a:solidFill>
                <a:latin typeface="Helvetica"/>
                <a:ea typeface="Helvetica"/>
                <a:cs typeface="Helvetica"/>
                <a:sym typeface="Helvetica"/>
              </a:defRPr>
            </a:lvl1pPr>
          </a:lstStyle>
          <a:p>
            <a:pPr/>
            <a:r>
              <a:t>Retarget</a:t>
            </a:r>
          </a:p>
        </p:txBody>
      </p:sp>
      <p:pic>
        <p:nvPicPr>
          <p:cNvPr id="723" name="Image" descr="Image"/>
          <p:cNvPicPr>
            <a:picLocks noChangeAspect="1"/>
          </p:cNvPicPr>
          <p:nvPr/>
        </p:nvPicPr>
        <p:blipFill>
          <a:blip r:embed="rId4">
            <a:extLst/>
          </a:blip>
          <a:stretch>
            <a:fillRect/>
          </a:stretch>
        </p:blipFill>
        <p:spPr>
          <a:xfrm>
            <a:off x="1233351" y="6200664"/>
            <a:ext cx="962984" cy="926985"/>
          </a:xfrm>
          <a:prstGeom prst="rect">
            <a:avLst/>
          </a:prstGeom>
          <a:ln w="12700">
            <a:miter lim="400000"/>
          </a:ln>
        </p:spPr>
      </p:pic>
      <p:pic>
        <p:nvPicPr>
          <p:cNvPr id="724" name="Image" descr="Image"/>
          <p:cNvPicPr>
            <a:picLocks noChangeAspect="1"/>
          </p:cNvPicPr>
          <p:nvPr/>
        </p:nvPicPr>
        <p:blipFill>
          <a:blip r:embed="rId5">
            <a:extLst/>
          </a:blip>
          <a:stretch>
            <a:fillRect/>
          </a:stretch>
        </p:blipFill>
        <p:spPr>
          <a:xfrm>
            <a:off x="6132393" y="6107893"/>
            <a:ext cx="861312" cy="1112528"/>
          </a:xfrm>
          <a:prstGeom prst="rect">
            <a:avLst/>
          </a:prstGeom>
          <a:ln w="12700">
            <a:miter lim="400000"/>
          </a:ln>
        </p:spPr>
      </p:pic>
      <p:pic>
        <p:nvPicPr>
          <p:cNvPr id="725" name="Image" descr="Image"/>
          <p:cNvPicPr>
            <a:picLocks noChangeAspect="1"/>
          </p:cNvPicPr>
          <p:nvPr/>
        </p:nvPicPr>
        <p:blipFill>
          <a:blip r:embed="rId6">
            <a:extLst/>
          </a:blip>
          <a:srcRect l="0" t="0" r="60823" b="15126"/>
          <a:stretch>
            <a:fillRect/>
          </a:stretch>
        </p:blipFill>
        <p:spPr>
          <a:xfrm>
            <a:off x="10949532" y="5978759"/>
            <a:ext cx="1219840" cy="1223318"/>
          </a:xfrm>
          <a:prstGeom prst="rect">
            <a:avLst/>
          </a:prstGeom>
          <a:ln w="12700">
            <a:miter lim="400000"/>
          </a:ln>
        </p:spPr>
      </p:pic>
      <p:pic>
        <p:nvPicPr>
          <p:cNvPr id="726" name="Image" descr="Image"/>
          <p:cNvPicPr>
            <a:picLocks noChangeAspect="1"/>
          </p:cNvPicPr>
          <p:nvPr/>
        </p:nvPicPr>
        <p:blipFill>
          <a:blip r:embed="rId7">
            <a:extLst/>
          </a:blip>
          <a:stretch>
            <a:fillRect/>
          </a:stretch>
        </p:blipFill>
        <p:spPr>
          <a:xfrm>
            <a:off x="1233351" y="8926399"/>
            <a:ext cx="1123795" cy="909739"/>
          </a:xfrm>
          <a:prstGeom prst="rect">
            <a:avLst/>
          </a:prstGeom>
          <a:ln w="12700">
            <a:miter lim="400000"/>
          </a:ln>
        </p:spPr>
      </p:pic>
      <p:pic>
        <p:nvPicPr>
          <p:cNvPr id="727" name="Image" descr="Image"/>
          <p:cNvPicPr>
            <a:picLocks noChangeAspect="1"/>
          </p:cNvPicPr>
          <p:nvPr/>
        </p:nvPicPr>
        <p:blipFill>
          <a:blip r:embed="rId8">
            <a:extLst/>
          </a:blip>
          <a:stretch>
            <a:fillRect/>
          </a:stretch>
        </p:blipFill>
        <p:spPr>
          <a:xfrm>
            <a:off x="6132393" y="8919708"/>
            <a:ext cx="962984" cy="777145"/>
          </a:xfrm>
          <a:prstGeom prst="rect">
            <a:avLst/>
          </a:prstGeom>
          <a:ln w="12700">
            <a:miter lim="400000"/>
          </a:ln>
        </p:spPr>
      </p:pic>
      <p:pic>
        <p:nvPicPr>
          <p:cNvPr id="728" name="Image" descr="Image"/>
          <p:cNvPicPr>
            <a:picLocks noChangeAspect="1"/>
          </p:cNvPicPr>
          <p:nvPr/>
        </p:nvPicPr>
        <p:blipFill>
          <a:blip r:embed="rId9">
            <a:extLst/>
          </a:blip>
          <a:stretch>
            <a:fillRect/>
          </a:stretch>
        </p:blipFill>
        <p:spPr>
          <a:xfrm>
            <a:off x="10949484" y="8481928"/>
            <a:ext cx="783823" cy="1214925"/>
          </a:xfrm>
          <a:prstGeom prst="rect">
            <a:avLst/>
          </a:prstGeom>
          <a:ln w="12700">
            <a:miter lim="400000"/>
          </a:ln>
        </p:spPr>
      </p:pic>
      <p:pic>
        <p:nvPicPr>
          <p:cNvPr id="729" name="Image" descr="Image"/>
          <p:cNvPicPr>
            <a:picLocks noChangeAspect="1"/>
          </p:cNvPicPr>
          <p:nvPr/>
        </p:nvPicPr>
        <p:blipFill>
          <a:blip r:embed="rId10">
            <a:extLst/>
          </a:blip>
          <a:stretch>
            <a:fillRect/>
          </a:stretch>
        </p:blipFill>
        <p:spPr>
          <a:xfrm>
            <a:off x="13506698" y="1047862"/>
            <a:ext cx="10268767" cy="11620276"/>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2" name="cross-channel"/>
          <p:cNvSpPr txBox="1"/>
          <p:nvPr/>
        </p:nvSpPr>
        <p:spPr>
          <a:xfrm>
            <a:off x="1112510" y="3671111"/>
            <a:ext cx="929673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cross-</a:t>
            </a:r>
            <a:r>
              <a:rPr>
                <a:solidFill>
                  <a:srgbClr val="2D3A4D"/>
                </a:solidFill>
              </a:rPr>
              <a:t>channel</a:t>
            </a:r>
          </a:p>
        </p:txBody>
      </p:sp>
      <p:sp>
        <p:nvSpPr>
          <p:cNvPr id="733" name="We rely on empirical audience data - not personal opinion - to determine where your messaging will yield the most conversions."/>
          <p:cNvSpPr txBox="1"/>
          <p:nvPr/>
        </p:nvSpPr>
        <p:spPr>
          <a:xfrm>
            <a:off x="1112510" y="5289849"/>
            <a:ext cx="11119968"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pc="234" sz="4700">
                <a:solidFill>
                  <a:srgbClr val="2D3A4D"/>
                </a:solidFill>
                <a:latin typeface="Helvetica"/>
                <a:ea typeface="Helvetica"/>
                <a:cs typeface="Helvetica"/>
                <a:sym typeface="Helvetica"/>
              </a:defRPr>
            </a:pPr>
            <a:r>
              <a:t>We rely on </a:t>
            </a:r>
            <a:r>
              <a:rPr>
                <a:solidFill>
                  <a:srgbClr val="CE5443"/>
                </a:solidFill>
              </a:rPr>
              <a:t>empirical audience data - </a:t>
            </a:r>
            <a:r>
              <a:t>not personal opinion - to determine where your messaging will yield the most conversions.</a:t>
            </a:r>
          </a:p>
        </p:txBody>
      </p:sp>
      <p:sp>
        <p:nvSpPr>
          <p:cNvPr id="734" name="Differentiated campaigns…"/>
          <p:cNvSpPr txBox="1"/>
          <p:nvPr/>
        </p:nvSpPr>
        <p:spPr>
          <a:xfrm>
            <a:off x="1112510" y="8107461"/>
            <a:ext cx="8164269"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80999" indent="-380999" algn="l">
              <a:spcBef>
                <a:spcPts val="1200"/>
              </a:spcBef>
              <a:buClr>
                <a:srgbClr val="5E8692"/>
              </a:buClr>
              <a:buSzPct val="130000"/>
              <a:buChar char="•"/>
              <a:defRPr baseline="21052" spc="76" sz="3800">
                <a:solidFill>
                  <a:srgbClr val="2D3A4D"/>
                </a:solidFill>
                <a:latin typeface="Helvetica"/>
                <a:ea typeface="Helvetica"/>
                <a:cs typeface="Helvetica"/>
                <a:sym typeface="Helvetica"/>
              </a:defRPr>
            </a:pPr>
            <a:r>
              <a:t>Differentiated campaigns</a:t>
            </a:r>
          </a:p>
          <a:p>
            <a:pPr marL="380999" indent="-380999" algn="l">
              <a:spcBef>
                <a:spcPts val="1200"/>
              </a:spcBef>
              <a:buClr>
                <a:srgbClr val="5E8692"/>
              </a:buClr>
              <a:buSzPct val="130000"/>
              <a:buChar char="•"/>
              <a:defRPr baseline="21052" spc="76" sz="3800">
                <a:solidFill>
                  <a:srgbClr val="2D3A4D"/>
                </a:solidFill>
                <a:latin typeface="Helvetica"/>
                <a:ea typeface="Helvetica"/>
                <a:cs typeface="Helvetica"/>
                <a:sym typeface="Helvetica"/>
              </a:defRPr>
            </a:pPr>
            <a:r>
              <a:t>Segmented audiences</a:t>
            </a:r>
          </a:p>
          <a:p>
            <a:pPr marL="380999" indent="-380999" algn="l">
              <a:spcBef>
                <a:spcPts val="1200"/>
              </a:spcBef>
              <a:buClr>
                <a:srgbClr val="5E8692"/>
              </a:buClr>
              <a:buSzPct val="130000"/>
              <a:buChar char="•"/>
              <a:defRPr baseline="21052" spc="76" sz="3800">
                <a:solidFill>
                  <a:srgbClr val="2D3A4D"/>
                </a:solidFill>
                <a:latin typeface="Helvetica"/>
                <a:ea typeface="Helvetica"/>
                <a:cs typeface="Helvetica"/>
                <a:sym typeface="Helvetica"/>
              </a:defRPr>
            </a:pPr>
            <a:r>
              <a:t>Attribution &amp; campaign insights</a:t>
            </a:r>
          </a:p>
          <a:p>
            <a:pPr marL="380999" indent="-380999" algn="l">
              <a:spcBef>
                <a:spcPts val="1200"/>
              </a:spcBef>
              <a:buClr>
                <a:srgbClr val="5E8692"/>
              </a:buClr>
              <a:buSzPct val="130000"/>
              <a:buChar char="•"/>
              <a:defRPr baseline="21052" spc="76" sz="3800">
                <a:solidFill>
                  <a:srgbClr val="2D3A4D"/>
                </a:solidFill>
                <a:latin typeface="Helvetica"/>
                <a:ea typeface="Helvetica"/>
                <a:cs typeface="Helvetica"/>
                <a:sym typeface="Helvetica"/>
              </a:defRPr>
            </a:pPr>
            <a:r>
              <a:t>Integrated media</a:t>
            </a:r>
          </a:p>
        </p:txBody>
      </p:sp>
      <p:pic>
        <p:nvPicPr>
          <p:cNvPr id="735"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pic>
        <p:nvPicPr>
          <p:cNvPr id="736" name="Image" descr="Image"/>
          <p:cNvPicPr>
            <a:picLocks noChangeAspect="1"/>
          </p:cNvPicPr>
          <p:nvPr/>
        </p:nvPicPr>
        <p:blipFill>
          <a:blip r:embed="rId3">
            <a:extLst/>
          </a:blip>
          <a:stretch>
            <a:fillRect/>
          </a:stretch>
        </p:blipFill>
        <p:spPr>
          <a:xfrm>
            <a:off x="14143249" y="4919179"/>
            <a:ext cx="7935317" cy="387764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0" name="Market | competitive research"/>
          <p:cNvSpPr txBox="1"/>
          <p:nvPr/>
        </p:nvSpPr>
        <p:spPr>
          <a:xfrm>
            <a:off x="1112510" y="1042420"/>
            <a:ext cx="1876883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Market | competitive research</a:t>
            </a:r>
          </a:p>
        </p:txBody>
      </p:sp>
      <p:pic>
        <p:nvPicPr>
          <p:cNvPr id="251" name="Image" descr="Image"/>
          <p:cNvPicPr>
            <a:picLocks noChangeAspect="1"/>
          </p:cNvPicPr>
          <p:nvPr/>
        </p:nvPicPr>
        <p:blipFill>
          <a:blip r:embed="rId2">
            <a:extLst/>
          </a:blip>
          <a:stretch>
            <a:fillRect/>
          </a:stretch>
        </p:blipFill>
        <p:spPr>
          <a:xfrm>
            <a:off x="23165207" y="1255363"/>
            <a:ext cx="573965" cy="686642"/>
          </a:xfrm>
          <a:prstGeom prst="rect">
            <a:avLst/>
          </a:prstGeom>
          <a:ln w="12700">
            <a:miter lim="400000"/>
          </a:ln>
        </p:spPr>
      </p:pic>
      <p:pic>
        <p:nvPicPr>
          <p:cNvPr id="252" name="Image" descr="Image"/>
          <p:cNvPicPr>
            <a:picLocks noChangeAspect="1"/>
          </p:cNvPicPr>
          <p:nvPr/>
        </p:nvPicPr>
        <p:blipFill>
          <a:blip r:embed="rId3">
            <a:extLst/>
          </a:blip>
          <a:stretch>
            <a:fillRect/>
          </a:stretch>
        </p:blipFill>
        <p:spPr>
          <a:xfrm>
            <a:off x="17153942" y="6391355"/>
            <a:ext cx="4501217" cy="4501217"/>
          </a:xfrm>
          <a:prstGeom prst="rect">
            <a:avLst/>
          </a:prstGeom>
          <a:ln w="12700">
            <a:miter lim="400000"/>
          </a:ln>
        </p:spPr>
      </p:pic>
      <p:pic>
        <p:nvPicPr>
          <p:cNvPr id="253" name="Image" descr="Image"/>
          <p:cNvPicPr>
            <a:picLocks noChangeAspect="1"/>
          </p:cNvPicPr>
          <p:nvPr/>
        </p:nvPicPr>
        <p:blipFill>
          <a:blip r:embed="rId4">
            <a:extLst/>
          </a:blip>
          <a:stretch>
            <a:fillRect/>
          </a:stretch>
        </p:blipFill>
        <p:spPr>
          <a:xfrm>
            <a:off x="17067750" y="3778603"/>
            <a:ext cx="4673601" cy="1701801"/>
          </a:xfrm>
          <a:prstGeom prst="rect">
            <a:avLst/>
          </a:prstGeom>
          <a:ln w="12700">
            <a:miter lim="400000"/>
          </a:ln>
        </p:spPr>
      </p:pic>
      <p:pic>
        <p:nvPicPr>
          <p:cNvPr id="254" name="Image" descr="Image"/>
          <p:cNvPicPr>
            <a:picLocks noChangeAspect="1"/>
          </p:cNvPicPr>
          <p:nvPr/>
        </p:nvPicPr>
        <p:blipFill>
          <a:blip r:embed="rId5">
            <a:extLst/>
          </a:blip>
          <a:stretch>
            <a:fillRect/>
          </a:stretch>
        </p:blipFill>
        <p:spPr>
          <a:xfrm>
            <a:off x="919346" y="2956492"/>
            <a:ext cx="13974450" cy="10385746"/>
          </a:xfrm>
          <a:prstGeom prst="rect">
            <a:avLst/>
          </a:prstGeom>
          <a:ln w="12700">
            <a:miter lim="400000"/>
          </a:ln>
        </p:spPr>
      </p:pic>
      <p:pic>
        <p:nvPicPr>
          <p:cNvPr id="255" name="Image" descr="Image"/>
          <p:cNvPicPr>
            <a:picLocks noChangeAspect="1"/>
          </p:cNvPicPr>
          <p:nvPr/>
        </p:nvPicPr>
        <p:blipFill>
          <a:blip r:embed="rId6">
            <a:extLst/>
          </a:blip>
          <a:stretch>
            <a:fillRect/>
          </a:stretch>
        </p:blipFill>
        <p:spPr>
          <a:xfrm>
            <a:off x="16895266" y="10746065"/>
            <a:ext cx="5018569" cy="28229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38" name="Rectangle"/>
          <p:cNvSpPr/>
          <p:nvPr/>
        </p:nvSpPr>
        <p:spPr>
          <a:xfrm>
            <a:off x="18218458" y="-135126"/>
            <a:ext cx="6251624"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9" name="Video pre-roll"/>
          <p:cNvSpPr txBox="1"/>
          <p:nvPr/>
        </p:nvSpPr>
        <p:spPr>
          <a:xfrm>
            <a:off x="1112510" y="3671111"/>
            <a:ext cx="9035277"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Video </a:t>
            </a:r>
            <a:r>
              <a:rPr>
                <a:solidFill>
                  <a:srgbClr val="2D3A4D"/>
                </a:solidFill>
              </a:rPr>
              <a:t>pre-roll</a:t>
            </a:r>
          </a:p>
        </p:txBody>
      </p:sp>
      <p:pic>
        <p:nvPicPr>
          <p:cNvPr id="740"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741" name="Enlarge awareness and interest in your brand with information-rich content and clickable ads on videos."/>
          <p:cNvSpPr txBox="1"/>
          <p:nvPr/>
        </p:nvSpPr>
        <p:spPr>
          <a:xfrm>
            <a:off x="1201641" y="6645109"/>
            <a:ext cx="10266081" cy="160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4D4D4D"/>
                </a:solidFill>
                <a:latin typeface="Helvetica"/>
                <a:ea typeface="Helvetica"/>
                <a:cs typeface="Helvetica"/>
                <a:sym typeface="Helvetica"/>
              </a:defRPr>
            </a:lvl1pPr>
          </a:lstStyle>
          <a:p>
            <a:pPr/>
            <a:r>
              <a:t>Enlarge awareness and interest in your brand with information-rich content and clickable ads on videos.</a:t>
            </a:r>
          </a:p>
        </p:txBody>
      </p:sp>
      <p:sp>
        <p:nvSpPr>
          <p:cNvPr id="742" name="Overview"/>
          <p:cNvSpPr txBox="1"/>
          <p:nvPr/>
        </p:nvSpPr>
        <p:spPr>
          <a:xfrm>
            <a:off x="1201641" y="5670900"/>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743" name="Supports an omnichannel strategy.…"/>
          <p:cNvSpPr txBox="1"/>
          <p:nvPr/>
        </p:nvSpPr>
        <p:spPr>
          <a:xfrm>
            <a:off x="1201641" y="9401296"/>
            <a:ext cx="10266081"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Supports an omnichannel strategy.</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Does more to educate consumers than any other type of content. This allows your brand to funnel customers to a desired conversion.</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Helps build brand image and claim consumer mindshare.</a:t>
            </a:r>
          </a:p>
        </p:txBody>
      </p:sp>
      <p:sp>
        <p:nvSpPr>
          <p:cNvPr id="744" name="Strategy"/>
          <p:cNvSpPr txBox="1"/>
          <p:nvPr/>
        </p:nvSpPr>
        <p:spPr>
          <a:xfrm>
            <a:off x="1201641" y="8427087"/>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pic>
        <p:nvPicPr>
          <p:cNvPr id="745" name="Image" descr="Image"/>
          <p:cNvPicPr>
            <a:picLocks noChangeAspect="1"/>
          </p:cNvPicPr>
          <p:nvPr/>
        </p:nvPicPr>
        <p:blipFill>
          <a:blip r:embed="rId3">
            <a:extLst/>
          </a:blip>
          <a:stretch>
            <a:fillRect/>
          </a:stretch>
        </p:blipFill>
        <p:spPr>
          <a:xfrm>
            <a:off x="13777780" y="2461412"/>
            <a:ext cx="9161346" cy="8793176"/>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47"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8" name="ott | ctv"/>
          <p:cNvSpPr txBox="1"/>
          <p:nvPr/>
        </p:nvSpPr>
        <p:spPr>
          <a:xfrm>
            <a:off x="1112510" y="3671111"/>
            <a:ext cx="52095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ott | </a:t>
            </a:r>
            <a:r>
              <a:rPr>
                <a:solidFill>
                  <a:srgbClr val="2D3A4D"/>
                </a:solidFill>
              </a:rPr>
              <a:t>ctv</a:t>
            </a:r>
          </a:p>
        </p:txBody>
      </p:sp>
      <p:pic>
        <p:nvPicPr>
          <p:cNvPr id="749"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750" name="Highly dynamic and granular compared to traditional TV - allows your brand to target in-market customers."/>
          <p:cNvSpPr txBox="1"/>
          <p:nvPr/>
        </p:nvSpPr>
        <p:spPr>
          <a:xfrm>
            <a:off x="1201641" y="6645109"/>
            <a:ext cx="10266081" cy="160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4D4D4D"/>
                </a:solidFill>
                <a:latin typeface="Helvetica"/>
                <a:ea typeface="Helvetica"/>
                <a:cs typeface="Helvetica"/>
                <a:sym typeface="Helvetica"/>
              </a:defRPr>
            </a:lvl1pPr>
          </a:lstStyle>
          <a:p>
            <a:pPr/>
            <a:r>
              <a:t>Highly dynamic and granular compared to traditional TV - allows your brand to target in-market customers.</a:t>
            </a:r>
          </a:p>
        </p:txBody>
      </p:sp>
      <p:sp>
        <p:nvSpPr>
          <p:cNvPr id="751" name="Overview"/>
          <p:cNvSpPr txBox="1"/>
          <p:nvPr/>
        </p:nvSpPr>
        <p:spPr>
          <a:xfrm>
            <a:off x="1201641" y="5670900"/>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752" name="Supports an omnichannel strategy.…"/>
          <p:cNvSpPr txBox="1"/>
          <p:nvPr/>
        </p:nvSpPr>
        <p:spPr>
          <a:xfrm>
            <a:off x="1201641" y="9401296"/>
            <a:ext cx="10266081"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Supports an omnichannel strategy.</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Does more to educate consumers than any other type of content. This allows your brand to funnel customers to a desired conversion.</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Helps build brand image and claim consumer mindshare.</a:t>
            </a:r>
          </a:p>
        </p:txBody>
      </p:sp>
      <p:sp>
        <p:nvSpPr>
          <p:cNvPr id="753" name="Strategy"/>
          <p:cNvSpPr txBox="1"/>
          <p:nvPr/>
        </p:nvSpPr>
        <p:spPr>
          <a:xfrm>
            <a:off x="1201641" y="8427087"/>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pic>
        <p:nvPicPr>
          <p:cNvPr id="754" name="Image" descr="Image"/>
          <p:cNvPicPr>
            <a:picLocks noChangeAspect="1"/>
          </p:cNvPicPr>
          <p:nvPr/>
        </p:nvPicPr>
        <p:blipFill>
          <a:blip r:embed="rId3">
            <a:extLst/>
          </a:blip>
          <a:stretch>
            <a:fillRect/>
          </a:stretch>
        </p:blipFill>
        <p:spPr>
          <a:xfrm>
            <a:off x="12621411" y="3125504"/>
            <a:ext cx="10803340" cy="7464992"/>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56" name="Rectangle"/>
          <p:cNvSpPr/>
          <p:nvPr/>
        </p:nvSpPr>
        <p:spPr>
          <a:xfrm>
            <a:off x="13145583" y="-135126"/>
            <a:ext cx="11324497"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7" name="display"/>
          <p:cNvSpPr txBox="1"/>
          <p:nvPr/>
        </p:nvSpPr>
        <p:spPr>
          <a:xfrm>
            <a:off x="1112510" y="3250428"/>
            <a:ext cx="456660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5E8692"/>
                </a:solidFill>
                <a:latin typeface="Helvetica"/>
                <a:ea typeface="Helvetica"/>
                <a:cs typeface="Helvetica"/>
                <a:sym typeface="Helvetica"/>
              </a:defRPr>
            </a:lvl1pPr>
          </a:lstStyle>
          <a:p>
            <a:pPr>
              <a:defRPr>
                <a:solidFill>
                  <a:srgbClr val="FCFAED"/>
                </a:solidFill>
              </a:defRPr>
            </a:pPr>
            <a:r>
              <a:rPr>
                <a:solidFill>
                  <a:srgbClr val="5E8692"/>
                </a:solidFill>
              </a:rPr>
              <a:t>display</a:t>
            </a:r>
          </a:p>
        </p:txBody>
      </p:sp>
      <p:pic>
        <p:nvPicPr>
          <p:cNvPr id="758"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759" name="Overview"/>
          <p:cNvSpPr txBox="1"/>
          <p:nvPr/>
        </p:nvSpPr>
        <p:spPr>
          <a:xfrm>
            <a:off x="1201641" y="5124664"/>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760" name="Helps build a memorable brand image.…"/>
          <p:cNvSpPr txBox="1"/>
          <p:nvPr/>
        </p:nvSpPr>
        <p:spPr>
          <a:xfrm>
            <a:off x="1201641" y="10997659"/>
            <a:ext cx="10607048" cy="208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Helps build a memorable brand image.</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rPr b="1"/>
              <a:t>Dynamic Retargeting:</a:t>
            </a:r>
            <a:r>
              <a:t> </a:t>
            </a:r>
            <a:r>
              <a:t>Bring visitors back to the website for a less expensive click compared to their initial visit (ie. much less than paid search).</a:t>
            </a:r>
          </a:p>
        </p:txBody>
      </p:sp>
      <p:sp>
        <p:nvSpPr>
          <p:cNvPr id="761" name="Strategy"/>
          <p:cNvSpPr txBox="1"/>
          <p:nvPr/>
        </p:nvSpPr>
        <p:spPr>
          <a:xfrm>
            <a:off x="1201641" y="9896450"/>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762" name="Brand awareness…"/>
          <p:cNvSpPr txBox="1"/>
          <p:nvPr/>
        </p:nvSpPr>
        <p:spPr>
          <a:xfrm>
            <a:off x="1201641" y="6292773"/>
            <a:ext cx="8577387" cy="312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Brand awareness</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General prospecting</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Remarketing</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Product-specific targeting</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Layered audiences for hyper-targeted and performance-driven marketing</a:t>
            </a:r>
          </a:p>
        </p:txBody>
      </p:sp>
      <p:pic>
        <p:nvPicPr>
          <p:cNvPr id="763" name="Image" descr="Image"/>
          <p:cNvPicPr>
            <a:picLocks noChangeAspect="1"/>
          </p:cNvPicPr>
          <p:nvPr/>
        </p:nvPicPr>
        <p:blipFill>
          <a:blip r:embed="rId3">
            <a:extLst/>
          </a:blip>
          <a:stretch>
            <a:fillRect/>
          </a:stretch>
        </p:blipFill>
        <p:spPr>
          <a:xfrm>
            <a:off x="14160589" y="8188780"/>
            <a:ext cx="9294486" cy="3999264"/>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5288517" y="1157336"/>
            <a:ext cx="7038631" cy="5700147"/>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66" name="Rectangle"/>
          <p:cNvSpPr/>
          <p:nvPr/>
        </p:nvSpPr>
        <p:spPr>
          <a:xfrm>
            <a:off x="13863032" y="-135126"/>
            <a:ext cx="10607049"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767"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768" name="Overview"/>
          <p:cNvSpPr txBox="1"/>
          <p:nvPr/>
        </p:nvSpPr>
        <p:spPr>
          <a:xfrm>
            <a:off x="1201641" y="5632664"/>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769" name="Identify key competitors and place ads on their search terms to redirect competitor traffic to your site.…"/>
          <p:cNvSpPr txBox="1"/>
          <p:nvPr/>
        </p:nvSpPr>
        <p:spPr>
          <a:xfrm>
            <a:off x="1201641" y="10489659"/>
            <a:ext cx="9796535" cy="208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Identify key competitors and place ads on their search terms to redirect competitor traffic to your site.</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Make value propositions to competitors’ customers, allowing your brand to capture new market share.</a:t>
            </a:r>
          </a:p>
        </p:txBody>
      </p:sp>
      <p:sp>
        <p:nvSpPr>
          <p:cNvPr id="770" name="Strategy"/>
          <p:cNvSpPr txBox="1"/>
          <p:nvPr/>
        </p:nvSpPr>
        <p:spPr>
          <a:xfrm>
            <a:off x="1201641" y="9388450"/>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771" name="Target people who visit your competition online or in-person.…"/>
          <p:cNvSpPr txBox="1"/>
          <p:nvPr/>
        </p:nvSpPr>
        <p:spPr>
          <a:xfrm>
            <a:off x="1201641" y="6800773"/>
            <a:ext cx="6761252" cy="208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Target people who visit your competition online or in-person.</a:t>
            </a:r>
          </a:p>
          <a:p>
            <a:pPr marL="431800" indent="-431800" algn="l" defTabSz="457200">
              <a:lnSpc>
                <a:spcPct val="120000"/>
              </a:lnSpc>
              <a:buClr>
                <a:srgbClr val="5E8692"/>
              </a:buClr>
              <a:buSzPct val="134000"/>
              <a:buChar char="•"/>
              <a:defRPr sz="2800">
                <a:solidFill>
                  <a:srgbClr val="4D4D4D"/>
                </a:solidFill>
                <a:latin typeface="Helvetica"/>
                <a:ea typeface="Helvetica"/>
                <a:cs typeface="Helvetica"/>
                <a:sym typeface="Helvetica"/>
              </a:defRPr>
            </a:pPr>
            <a:r>
              <a:t>Build audiences around competitor websites and third-party data.</a:t>
            </a:r>
          </a:p>
        </p:txBody>
      </p:sp>
      <p:sp>
        <p:nvSpPr>
          <p:cNvPr id="772" name="Conquest ads"/>
          <p:cNvSpPr txBox="1"/>
          <p:nvPr/>
        </p:nvSpPr>
        <p:spPr>
          <a:xfrm>
            <a:off x="1112510" y="3671111"/>
            <a:ext cx="850598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Conquest </a:t>
            </a:r>
            <a:r>
              <a:rPr>
                <a:solidFill>
                  <a:srgbClr val="2D3A4D"/>
                </a:solidFill>
              </a:rPr>
              <a:t>ads</a:t>
            </a:r>
          </a:p>
        </p:txBody>
      </p:sp>
      <p:pic>
        <p:nvPicPr>
          <p:cNvPr id="773" name="Image" descr="Image"/>
          <p:cNvPicPr>
            <a:picLocks noChangeAspect="1"/>
          </p:cNvPicPr>
          <p:nvPr/>
        </p:nvPicPr>
        <p:blipFill>
          <a:blip r:embed="rId3">
            <a:extLst/>
          </a:blip>
          <a:stretch>
            <a:fillRect/>
          </a:stretch>
        </p:blipFill>
        <p:spPr>
          <a:xfrm>
            <a:off x="14907273" y="4542396"/>
            <a:ext cx="8515096" cy="508482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75" name="Rectangle"/>
          <p:cNvSpPr/>
          <p:nvPr/>
        </p:nvSpPr>
        <p:spPr>
          <a:xfrm>
            <a:off x="-331580" y="8034053"/>
            <a:ext cx="24801661" cy="5817073"/>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6" name="Overview"/>
          <p:cNvSpPr txBox="1"/>
          <p:nvPr/>
        </p:nvSpPr>
        <p:spPr>
          <a:xfrm>
            <a:off x="1201641" y="3676789"/>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777" name="Paid social supports your organic presence on social media and guarantees your brand a place in user feeds. Paid social amplifies the reach of your brand, allowing you to increase customer retention rates and drive high-quality traffic to your website."/>
          <p:cNvSpPr txBox="1"/>
          <p:nvPr/>
        </p:nvSpPr>
        <p:spPr>
          <a:xfrm>
            <a:off x="1201641" y="4844897"/>
            <a:ext cx="11301874" cy="208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buClr>
                <a:srgbClr val="5E8692"/>
              </a:buClr>
              <a:defRPr sz="2800">
                <a:solidFill>
                  <a:srgbClr val="4D4D4D"/>
                </a:solidFill>
                <a:latin typeface="Helvetica"/>
                <a:ea typeface="Helvetica"/>
                <a:cs typeface="Helvetica"/>
                <a:sym typeface="Helvetica"/>
              </a:defRPr>
            </a:lvl1pPr>
          </a:lstStyle>
          <a:p>
            <a:pPr/>
            <a:r>
              <a:t>Paid social supports your organic presence on social media and guarantees your brand a place in user feeds. Paid social amplifies the reach of your brand, allowing you to increase customer retention rates and drive high-quality traffic to your website.</a:t>
            </a:r>
          </a:p>
        </p:txBody>
      </p:sp>
      <p:sp>
        <p:nvSpPr>
          <p:cNvPr id="778" name="Paid social"/>
          <p:cNvSpPr txBox="1"/>
          <p:nvPr/>
        </p:nvSpPr>
        <p:spPr>
          <a:xfrm>
            <a:off x="1201641" y="1277030"/>
            <a:ext cx="681085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Paid </a:t>
            </a:r>
            <a:r>
              <a:rPr>
                <a:solidFill>
                  <a:srgbClr val="2D3A4D"/>
                </a:solidFill>
              </a:rPr>
              <a:t>social</a:t>
            </a:r>
          </a:p>
        </p:txBody>
      </p:sp>
      <p:pic>
        <p:nvPicPr>
          <p:cNvPr id="779" name="Image" descr="Image"/>
          <p:cNvPicPr>
            <a:picLocks noChangeAspect="1"/>
          </p:cNvPicPr>
          <p:nvPr/>
        </p:nvPicPr>
        <p:blipFill>
          <a:blip r:embed="rId2">
            <a:extLst/>
          </a:blip>
          <a:stretch>
            <a:fillRect/>
          </a:stretch>
        </p:blipFill>
        <p:spPr>
          <a:xfrm>
            <a:off x="14193713" y="3043364"/>
            <a:ext cx="7919463" cy="4373248"/>
          </a:xfrm>
          <a:prstGeom prst="rect">
            <a:avLst/>
          </a:prstGeom>
          <a:ln w="12700">
            <a:miter lim="400000"/>
          </a:ln>
        </p:spPr>
      </p:pic>
      <p:sp>
        <p:nvSpPr>
          <p:cNvPr id="780" name="Strategy"/>
          <p:cNvSpPr txBox="1"/>
          <p:nvPr/>
        </p:nvSpPr>
        <p:spPr>
          <a:xfrm>
            <a:off x="1201641" y="8889500"/>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781" name="Using audience segmentation, we ensure that your ads are placed in front of the customers who are most likely to convert. We are meticulous in crafting messages that resonate with your target market so your brand can effectively engage with and find new "/>
          <p:cNvSpPr txBox="1"/>
          <p:nvPr/>
        </p:nvSpPr>
        <p:spPr>
          <a:xfrm>
            <a:off x="1201641" y="10057607"/>
            <a:ext cx="9978944"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buClr>
                <a:srgbClr val="5E8692"/>
              </a:buClr>
              <a:defRPr sz="2800">
                <a:solidFill>
                  <a:srgbClr val="4D4D4D"/>
                </a:solidFill>
                <a:latin typeface="Helvetica"/>
                <a:ea typeface="Helvetica"/>
                <a:cs typeface="Helvetica"/>
                <a:sym typeface="Helvetica"/>
              </a:defRPr>
            </a:lvl1pPr>
          </a:lstStyle>
          <a:p>
            <a:pPr/>
            <a:r>
              <a:t>Using audience segmentation, we ensure that your ads are placed in front of the customers who are most likely to convert. We are meticulous in crafting messages that resonate with your target market so your brand can effectively engage with and find new customers.</a:t>
            </a:r>
          </a:p>
        </p:txBody>
      </p:sp>
      <p:pic>
        <p:nvPicPr>
          <p:cNvPr id="782" name="Image" descr="Image"/>
          <p:cNvPicPr>
            <a:picLocks noChangeAspect="1"/>
          </p:cNvPicPr>
          <p:nvPr/>
        </p:nvPicPr>
        <p:blipFill>
          <a:blip r:embed="rId3">
            <a:extLst/>
          </a:blip>
          <a:stretch>
            <a:fillRect/>
          </a:stretch>
        </p:blipFill>
        <p:spPr>
          <a:xfrm>
            <a:off x="22698586" y="1489973"/>
            <a:ext cx="573965" cy="686642"/>
          </a:xfrm>
          <a:prstGeom prst="rect">
            <a:avLst/>
          </a:prstGeom>
          <a:ln w="12700">
            <a:miter lim="400000"/>
          </a:ln>
        </p:spPr>
      </p:pic>
      <p:pic>
        <p:nvPicPr>
          <p:cNvPr id="783" name="Image" descr="Image"/>
          <p:cNvPicPr>
            <a:picLocks noChangeAspect="1"/>
          </p:cNvPicPr>
          <p:nvPr/>
        </p:nvPicPr>
        <p:blipFill>
          <a:blip r:embed="rId4">
            <a:extLst/>
          </a:blip>
          <a:stretch>
            <a:fillRect/>
          </a:stretch>
        </p:blipFill>
        <p:spPr>
          <a:xfrm>
            <a:off x="12643308" y="9298725"/>
            <a:ext cx="9978943" cy="298292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85"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786"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787" name="Paid search"/>
          <p:cNvSpPr txBox="1"/>
          <p:nvPr/>
        </p:nvSpPr>
        <p:spPr>
          <a:xfrm>
            <a:off x="1112510" y="3163111"/>
            <a:ext cx="726279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Paid </a:t>
            </a:r>
            <a:r>
              <a:rPr>
                <a:solidFill>
                  <a:srgbClr val="2D3A4D"/>
                </a:solidFill>
              </a:rPr>
              <a:t>search</a:t>
            </a:r>
          </a:p>
        </p:txBody>
      </p:sp>
      <p:pic>
        <p:nvPicPr>
          <p:cNvPr id="788" name="Image" descr="Image"/>
          <p:cNvPicPr>
            <a:picLocks noChangeAspect="1"/>
          </p:cNvPicPr>
          <p:nvPr/>
        </p:nvPicPr>
        <p:blipFill>
          <a:blip r:embed="rId3">
            <a:extLst/>
          </a:blip>
          <a:stretch>
            <a:fillRect/>
          </a:stretch>
        </p:blipFill>
        <p:spPr>
          <a:xfrm>
            <a:off x="16699710" y="3204938"/>
            <a:ext cx="5098310" cy="7306124"/>
          </a:xfrm>
          <a:prstGeom prst="rect">
            <a:avLst/>
          </a:prstGeom>
          <a:ln w="12700">
            <a:miter lim="400000"/>
          </a:ln>
        </p:spPr>
      </p:pic>
      <p:sp>
        <p:nvSpPr>
          <p:cNvPr id="789" name="Overview"/>
          <p:cNvSpPr txBox="1"/>
          <p:nvPr/>
        </p:nvSpPr>
        <p:spPr>
          <a:xfrm>
            <a:off x="1201641" y="4810928"/>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790" name="Our comprehensive search marketing strategy aims to draw in audiences from intent-based keyword search. Utilizing Google Ads, we can hyper-target individuals who are already wanting to learn more about a product or service your brand may offer. This resu"/>
          <p:cNvSpPr txBox="1"/>
          <p:nvPr/>
        </p:nvSpPr>
        <p:spPr>
          <a:xfrm>
            <a:off x="1201641" y="5979036"/>
            <a:ext cx="12048985"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buClr>
                <a:srgbClr val="5E8692"/>
              </a:buClr>
              <a:defRPr sz="2800">
                <a:solidFill>
                  <a:srgbClr val="4D4D4D"/>
                </a:solidFill>
                <a:latin typeface="Helvetica"/>
                <a:ea typeface="Helvetica"/>
                <a:cs typeface="Helvetica"/>
                <a:sym typeface="Helvetica"/>
              </a:defRPr>
            </a:lvl1pPr>
          </a:lstStyle>
          <a:p>
            <a:pPr/>
            <a:r>
              <a:t>Our comprehensive search marketing strategy aims to draw in audiences from intent-based keyword search. Utilizing Google Ads, we can hyper-target individuals who are already wanting to learn more about a product or service your brand may offer. This results in a cost-effective method for building awareness and driving traffic to your website.</a:t>
            </a:r>
          </a:p>
        </p:txBody>
      </p:sp>
      <p:sp>
        <p:nvSpPr>
          <p:cNvPr id="791" name="Strategy"/>
          <p:cNvSpPr txBox="1"/>
          <p:nvPr/>
        </p:nvSpPr>
        <p:spPr>
          <a:xfrm>
            <a:off x="1201641" y="8842241"/>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792" name="Google Search is a hotspot for high-converting traffic, making it imperative for your brand to have a robust paid search strategy.…"/>
          <p:cNvSpPr txBox="1"/>
          <p:nvPr/>
        </p:nvSpPr>
        <p:spPr>
          <a:xfrm>
            <a:off x="1201641" y="10010349"/>
            <a:ext cx="12745635"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55600" indent="-355600" algn="l" defTabSz="457200">
              <a:lnSpc>
                <a:spcPct val="120000"/>
              </a:lnSpc>
              <a:buSzPct val="123000"/>
              <a:buChar char="•"/>
              <a:defRPr sz="2800">
                <a:solidFill>
                  <a:srgbClr val="4D4D4D"/>
                </a:solidFill>
                <a:latin typeface="Helvetica"/>
                <a:ea typeface="Helvetica"/>
                <a:cs typeface="Helvetica"/>
                <a:sym typeface="Helvetica"/>
              </a:defRPr>
            </a:pPr>
            <a:r>
              <a:t>Google Search is a hotspot for high-converting traffic, making it imperative for your brand to have a robust paid search strategy.</a:t>
            </a:r>
          </a:p>
          <a:p>
            <a:pPr marL="355600" indent="-355600" algn="l" defTabSz="457200">
              <a:lnSpc>
                <a:spcPct val="120000"/>
              </a:lnSpc>
              <a:buSzPct val="123000"/>
              <a:buChar char="•"/>
              <a:defRPr sz="2800">
                <a:solidFill>
                  <a:srgbClr val="4D4D4D"/>
                </a:solidFill>
                <a:latin typeface="Helvetica"/>
                <a:ea typeface="Helvetica"/>
                <a:cs typeface="Helvetica"/>
                <a:sym typeface="Helvetica"/>
              </a:defRPr>
            </a:pPr>
            <a:r>
              <a:t>We research keywords that consumers are using to find your competitors and then bid on those search terms to highlight your brand above your competitors. This allows your brand to capture new leads and drive sales.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Rectangle"/>
          <p:cNvSpPr/>
          <p:nvPr/>
        </p:nvSpPr>
        <p:spPr>
          <a:xfrm>
            <a:off x="-273158" y="9592112"/>
            <a:ext cx="24743239" cy="4259014"/>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95" name="Your growth track"/>
          <p:cNvSpPr txBox="1"/>
          <p:nvPr/>
        </p:nvSpPr>
        <p:spPr>
          <a:xfrm>
            <a:off x="1201641" y="1277030"/>
            <a:ext cx="1214274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Your growth </a:t>
            </a:r>
            <a:r>
              <a:rPr>
                <a:solidFill>
                  <a:srgbClr val="3A3A3A"/>
                </a:solidFill>
              </a:rPr>
              <a:t>track</a:t>
            </a:r>
          </a:p>
        </p:txBody>
      </p:sp>
      <p:pic>
        <p:nvPicPr>
          <p:cNvPr id="796" name="Image" descr="Image"/>
          <p:cNvPicPr>
            <a:picLocks noChangeAspect="1"/>
          </p:cNvPicPr>
          <p:nvPr/>
        </p:nvPicPr>
        <p:blipFill>
          <a:blip r:embed="rId2">
            <a:extLst/>
          </a:blip>
          <a:stretch>
            <a:fillRect/>
          </a:stretch>
        </p:blipFill>
        <p:spPr>
          <a:xfrm>
            <a:off x="22698586" y="1489973"/>
            <a:ext cx="573965" cy="686642"/>
          </a:xfrm>
          <a:prstGeom prst="rect">
            <a:avLst/>
          </a:prstGeom>
          <a:ln w="12700">
            <a:miter lim="400000"/>
          </a:ln>
        </p:spPr>
      </p:pic>
      <p:sp>
        <p:nvSpPr>
          <p:cNvPr id="797" name="Establishing…"/>
          <p:cNvSpPr txBox="1"/>
          <p:nvPr/>
        </p:nvSpPr>
        <p:spPr>
          <a:xfrm>
            <a:off x="4161009" y="11124719"/>
            <a:ext cx="3297140"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cap="all" sz="3400">
                <a:solidFill>
                  <a:srgbClr val="5E8692"/>
                </a:solidFill>
                <a:latin typeface="Helvetica"/>
                <a:ea typeface="Helvetica"/>
                <a:cs typeface="Helvetica"/>
                <a:sym typeface="Helvetica"/>
              </a:defRPr>
            </a:pPr>
            <a:r>
              <a:t>Establishing</a:t>
            </a:r>
          </a:p>
          <a:p>
            <a:pPr>
              <a:defRPr b="1" cap="all" sz="3400">
                <a:solidFill>
                  <a:srgbClr val="5E8692"/>
                </a:solidFill>
                <a:latin typeface="Helvetica"/>
                <a:ea typeface="Helvetica"/>
                <a:cs typeface="Helvetica"/>
                <a:sym typeface="Helvetica"/>
              </a:defRPr>
            </a:pPr>
            <a:r>
              <a:t>A baseline</a:t>
            </a:r>
          </a:p>
        </p:txBody>
      </p:sp>
      <p:sp>
        <p:nvSpPr>
          <p:cNvPr id="798" name="Driving growth through campaign digital ecosystem optimization"/>
          <p:cNvSpPr txBox="1"/>
          <p:nvPr/>
        </p:nvSpPr>
        <p:spPr>
          <a:xfrm>
            <a:off x="8430631" y="10604018"/>
            <a:ext cx="5771328"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cap="all" sz="3400">
                <a:solidFill>
                  <a:srgbClr val="5E8692"/>
                </a:solidFill>
                <a:latin typeface="Helvetica"/>
                <a:ea typeface="Helvetica"/>
                <a:cs typeface="Helvetica"/>
                <a:sym typeface="Helvetica"/>
              </a:defRPr>
            </a:lvl1pPr>
          </a:lstStyle>
          <a:p>
            <a:pPr/>
            <a:r>
              <a:t>Driving growth through campaign digital ecosystem optimization</a:t>
            </a:r>
          </a:p>
        </p:txBody>
      </p:sp>
      <p:sp>
        <p:nvSpPr>
          <p:cNvPr id="799" name="Scaling growth, additions of new channels and audiences"/>
          <p:cNvSpPr txBox="1"/>
          <p:nvPr/>
        </p:nvSpPr>
        <p:spPr>
          <a:xfrm>
            <a:off x="15049253" y="10604018"/>
            <a:ext cx="5118232"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cap="all" sz="3400">
                <a:solidFill>
                  <a:srgbClr val="5E8692"/>
                </a:solidFill>
                <a:latin typeface="Helvetica"/>
                <a:ea typeface="Helvetica"/>
                <a:cs typeface="Helvetica"/>
                <a:sym typeface="Helvetica"/>
              </a:defRPr>
            </a:lvl1pPr>
          </a:lstStyle>
          <a:p>
            <a:pPr/>
            <a:r>
              <a:t>Scaling growth, additions of new channels and audiences</a:t>
            </a:r>
          </a:p>
        </p:txBody>
      </p:sp>
      <p:pic>
        <p:nvPicPr>
          <p:cNvPr id="800" name="Image" descr="Image"/>
          <p:cNvPicPr>
            <a:picLocks noChangeAspect="1"/>
          </p:cNvPicPr>
          <p:nvPr/>
        </p:nvPicPr>
        <p:blipFill>
          <a:blip r:embed="rId3">
            <a:extLst/>
          </a:blip>
          <a:stretch>
            <a:fillRect/>
          </a:stretch>
        </p:blipFill>
        <p:spPr>
          <a:xfrm>
            <a:off x="6270985" y="3206443"/>
            <a:ext cx="14774927" cy="4820146"/>
          </a:xfrm>
          <a:prstGeom prst="rect">
            <a:avLst/>
          </a:prstGeom>
          <a:ln w="12700">
            <a:miter lim="400000"/>
          </a:ln>
        </p:spPr>
      </p:pic>
      <p:pic>
        <p:nvPicPr>
          <p:cNvPr id="801" name="Image" descr="Image"/>
          <p:cNvPicPr>
            <a:picLocks noChangeAspect="1"/>
          </p:cNvPicPr>
          <p:nvPr/>
        </p:nvPicPr>
        <p:blipFill>
          <a:blip r:embed="rId4">
            <a:extLst/>
          </a:blip>
          <a:stretch>
            <a:fillRect/>
          </a:stretch>
        </p:blipFill>
        <p:spPr>
          <a:xfrm>
            <a:off x="4005220" y="3206443"/>
            <a:ext cx="564358" cy="4820146"/>
          </a:xfrm>
          <a:prstGeom prst="rect">
            <a:avLst/>
          </a:prstGeom>
          <a:ln w="12700">
            <a:miter lim="400000"/>
          </a:ln>
        </p:spPr>
      </p:pic>
      <p:sp>
        <p:nvSpPr>
          <p:cNvPr id="802" name="Results"/>
          <p:cNvSpPr txBox="1"/>
          <p:nvPr/>
        </p:nvSpPr>
        <p:spPr>
          <a:xfrm rot="16200000">
            <a:off x="2594053" y="5755276"/>
            <a:ext cx="209767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3400">
                <a:latin typeface="Helvetica"/>
                <a:ea typeface="Helvetica"/>
                <a:cs typeface="Helvetica"/>
                <a:sym typeface="Helvetica"/>
              </a:defRPr>
            </a:lvl1pPr>
          </a:lstStyle>
          <a:p>
            <a:pPr/>
            <a:r>
              <a:t>Results</a:t>
            </a:r>
          </a:p>
        </p:txBody>
      </p:sp>
      <p:sp>
        <p:nvSpPr>
          <p:cNvPr id="803" name="0 days"/>
          <p:cNvSpPr txBox="1"/>
          <p:nvPr/>
        </p:nvSpPr>
        <p:spPr>
          <a:xfrm>
            <a:off x="5597157" y="8254527"/>
            <a:ext cx="172387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3600">
                <a:solidFill>
                  <a:srgbClr val="3A3A3A"/>
                </a:solidFill>
                <a:latin typeface="Helvetica"/>
                <a:ea typeface="Helvetica"/>
                <a:cs typeface="Helvetica"/>
                <a:sym typeface="Helvetica"/>
              </a:defRPr>
            </a:lvl1pPr>
          </a:lstStyle>
          <a:p>
            <a:pPr/>
            <a:r>
              <a:t>0 days</a:t>
            </a:r>
          </a:p>
        </p:txBody>
      </p:sp>
      <p:sp>
        <p:nvSpPr>
          <p:cNvPr id="804" name="30 days"/>
          <p:cNvSpPr txBox="1"/>
          <p:nvPr/>
        </p:nvSpPr>
        <p:spPr>
          <a:xfrm>
            <a:off x="9484460" y="8254527"/>
            <a:ext cx="19781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3600">
                <a:solidFill>
                  <a:srgbClr val="3A3A3A"/>
                </a:solidFill>
                <a:latin typeface="Helvetica"/>
                <a:ea typeface="Helvetica"/>
                <a:cs typeface="Helvetica"/>
                <a:sym typeface="Helvetica"/>
              </a:defRPr>
            </a:lvl1pPr>
          </a:lstStyle>
          <a:p>
            <a:pPr/>
            <a:r>
              <a:t>30 days</a:t>
            </a:r>
          </a:p>
        </p:txBody>
      </p:sp>
      <p:sp>
        <p:nvSpPr>
          <p:cNvPr id="805" name="90 days"/>
          <p:cNvSpPr txBox="1"/>
          <p:nvPr/>
        </p:nvSpPr>
        <p:spPr>
          <a:xfrm>
            <a:off x="14911387" y="8254527"/>
            <a:ext cx="19781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3600">
                <a:solidFill>
                  <a:srgbClr val="3A3A3A"/>
                </a:solidFill>
                <a:latin typeface="Helvetica"/>
                <a:ea typeface="Helvetica"/>
                <a:cs typeface="Helvetica"/>
                <a:sym typeface="Helvetica"/>
              </a:defRPr>
            </a:lvl1pPr>
          </a:lstStyle>
          <a:p>
            <a:pPr/>
            <a:r>
              <a:t>90 days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7"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08" name="Image" descr="Image"/>
          <p:cNvPicPr>
            <a:picLocks noChangeAspect="1"/>
          </p:cNvPicPr>
          <p:nvPr/>
        </p:nvPicPr>
        <p:blipFill>
          <a:blip r:embed="rId3">
            <a:extLst/>
          </a:blip>
          <a:stretch>
            <a:fillRect/>
          </a:stretch>
        </p:blipFill>
        <p:spPr>
          <a:xfrm>
            <a:off x="992747" y="10861506"/>
            <a:ext cx="2924125" cy="4093807"/>
          </a:xfrm>
          <a:prstGeom prst="rect">
            <a:avLst/>
          </a:prstGeom>
          <a:ln w="12700">
            <a:miter lim="400000"/>
          </a:ln>
        </p:spPr>
      </p:pic>
      <p:pic>
        <p:nvPicPr>
          <p:cNvPr id="809"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810" name="Definitions…"/>
          <p:cNvSpPr txBox="1"/>
          <p:nvPr/>
        </p:nvSpPr>
        <p:spPr>
          <a:xfrm>
            <a:off x="18408253" y="3683125"/>
            <a:ext cx="5560590" cy="7269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Guerilla Marketing:</a:t>
            </a:r>
            <a:r>
              <a:t> innovative, unconventional, and low-cost marketing techniques aimed at obtaining maximum exposure for a product.</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OOH:</a:t>
            </a:r>
            <a:r>
              <a:t> Out of home advertising (OOH) is a form of advertising that can be found outside of a consumer's home. Traditionally this includes everything from billboards to bus shelters, benches, and everything in-between.</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08"/>
                                        </p:tgtEl>
                                        <p:attrNameLst>
                                          <p:attrName>style.visibility</p:attrName>
                                        </p:attrNameLst>
                                      </p:cBhvr>
                                      <p:to>
                                        <p:strVal val="visible"/>
                                      </p:to>
                                    </p:set>
                                    <p:anim calcmode="lin" valueType="num">
                                      <p:cBhvr>
                                        <p:cTn id="7" dur="1000" fill="hold"/>
                                        <p:tgtEl>
                                          <p:spTgt spid="808"/>
                                        </p:tgtEl>
                                        <p:attrNameLst>
                                          <p:attrName>ppt_x</p:attrName>
                                        </p:attrNameLst>
                                      </p:cBhvr>
                                      <p:tavLst>
                                        <p:tav tm="0">
                                          <p:val>
                                            <p:strVal val="#ppt_x"/>
                                          </p:val>
                                        </p:tav>
                                        <p:tav tm="100000">
                                          <p:val>
                                            <p:strVal val="#ppt_x"/>
                                          </p:val>
                                        </p:tav>
                                      </p:tavLst>
                                    </p:anim>
                                    <p:anim calcmode="lin" valueType="num">
                                      <p:cBhvr>
                                        <p:cTn id="8" dur="1000" fill="hold"/>
                                        <p:tgtEl>
                                          <p:spTgt spid="8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808"/>
                                        </p:tgtEl>
                                        <p:attrNameLst>
                                          <p:attrName>ppt_x</p:attrName>
                                        </p:attrNameLst>
                                      </p:cBhvr>
                                      <p:tavLst>
                                        <p:tav tm="0">
                                          <p:val>
                                            <p:strVal val="ppt_x"/>
                                          </p:val>
                                        </p:tav>
                                        <p:tav tm="100000">
                                          <p:val>
                                            <p:strVal val="ppt_x"/>
                                          </p:val>
                                        </p:tav>
                                      </p:tavLst>
                                    </p:anim>
                                    <p:anim calcmode="lin" valueType="num">
                                      <p:cBhvr>
                                        <p:cTn id="13" dur="1000" fill="hold"/>
                                        <p:tgtEl>
                                          <p:spTgt spid="808"/>
                                        </p:tgtEl>
                                        <p:attrNameLst>
                                          <p:attrName>ppt_y</p:attrName>
                                        </p:attrNameLst>
                                      </p:cBhvr>
                                      <p:tavLst>
                                        <p:tav tm="0">
                                          <p:val>
                                            <p:strVal val="ppt_y"/>
                                          </p:val>
                                        </p:tav>
                                        <p:tav tm="100000">
                                          <p:val>
                                            <p:strVal val="1+ppt_h/2"/>
                                          </p:val>
                                        </p:tav>
                                      </p:tavLst>
                                    </p:anim>
                                    <p:set>
                                      <p:cBhvr>
                                        <p:cTn id="14" fill="hold">
                                          <p:stCondLst>
                                            <p:cond delay="999"/>
                                          </p:stCondLst>
                                        </p:cTn>
                                        <p:tgtEl>
                                          <p:spTgt spid="80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8" grpId="1"/>
      <p:bldP build="whole" bldLvl="1" animBg="1" rev="0" advAuto="0" spid="808" grpId="2"/>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12" name="Image" descr="Image"/>
          <p:cNvPicPr>
            <a:picLocks noChangeAspect="1"/>
          </p:cNvPicPr>
          <p:nvPr/>
        </p:nvPicPr>
        <p:blipFill>
          <a:blip r:embed="rId2">
            <a:extLst/>
          </a:blip>
          <a:stretch>
            <a:fillRect/>
          </a:stretch>
        </p:blipFill>
        <p:spPr>
          <a:xfrm>
            <a:off x="22698586" y="1489973"/>
            <a:ext cx="573965" cy="686642"/>
          </a:xfrm>
          <a:prstGeom prst="rect">
            <a:avLst/>
          </a:prstGeom>
          <a:ln w="12700">
            <a:miter lim="400000"/>
          </a:ln>
        </p:spPr>
      </p:pic>
      <p:sp>
        <p:nvSpPr>
          <p:cNvPr id="813" name="Traditional media"/>
          <p:cNvSpPr txBox="1"/>
          <p:nvPr/>
        </p:nvSpPr>
        <p:spPr>
          <a:xfrm>
            <a:off x="1043516" y="1023030"/>
            <a:ext cx="10883167"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Traditional media</a:t>
            </a:r>
          </a:p>
        </p:txBody>
      </p:sp>
      <p:pic>
        <p:nvPicPr>
          <p:cNvPr id="814" name="Image" descr="Image"/>
          <p:cNvPicPr>
            <a:picLocks noChangeAspect="1"/>
          </p:cNvPicPr>
          <p:nvPr/>
        </p:nvPicPr>
        <p:blipFill>
          <a:blip r:embed="rId3">
            <a:extLst/>
          </a:blip>
          <a:stretch>
            <a:fillRect/>
          </a:stretch>
        </p:blipFill>
        <p:spPr>
          <a:xfrm>
            <a:off x="293770" y="4843797"/>
            <a:ext cx="15015866" cy="8446425"/>
          </a:xfrm>
          <a:prstGeom prst="rect">
            <a:avLst/>
          </a:prstGeom>
          <a:ln w="12700">
            <a:miter lim="400000"/>
          </a:ln>
          <a:effectLst>
            <a:outerShdw sx="100000" sy="100000" kx="0" ky="0" algn="b" rotWithShape="0" blurRad="685800" dist="25400" dir="5400000">
              <a:srgbClr val="000000">
                <a:alpha val="50000"/>
              </a:srgbClr>
            </a:outerShdw>
          </a:effectLst>
        </p:spPr>
      </p:pic>
      <p:pic>
        <p:nvPicPr>
          <p:cNvPr id="815" name="Image" descr="Image"/>
          <p:cNvPicPr>
            <a:picLocks noChangeAspect="1"/>
          </p:cNvPicPr>
          <p:nvPr/>
        </p:nvPicPr>
        <p:blipFill>
          <a:blip r:embed="rId4">
            <a:extLst/>
          </a:blip>
          <a:stretch>
            <a:fillRect/>
          </a:stretch>
        </p:blipFill>
        <p:spPr>
          <a:xfrm>
            <a:off x="12661835" y="2750236"/>
            <a:ext cx="11543742" cy="7649257"/>
          </a:xfrm>
          <a:prstGeom prst="rect">
            <a:avLst/>
          </a:prstGeom>
          <a:ln w="12700">
            <a:miter lim="400000"/>
          </a:ln>
          <a:effectLst>
            <a:outerShdw sx="100000" sy="100000" kx="0" ky="0" algn="b" rotWithShape="0" blurRad="685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7"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18" name="Image" descr="Image"/>
          <p:cNvPicPr>
            <a:picLocks noChangeAspect="1"/>
          </p:cNvPicPr>
          <p:nvPr/>
        </p:nvPicPr>
        <p:blipFill>
          <a:blip r:embed="rId3">
            <a:extLst/>
          </a:blip>
          <a:stretch>
            <a:fillRect/>
          </a:stretch>
        </p:blipFill>
        <p:spPr>
          <a:xfrm>
            <a:off x="940257" y="10861106"/>
            <a:ext cx="2784337" cy="4094608"/>
          </a:xfrm>
          <a:prstGeom prst="rect">
            <a:avLst/>
          </a:prstGeom>
          <a:ln w="12700">
            <a:miter lim="400000"/>
          </a:ln>
        </p:spPr>
      </p:pic>
      <p:pic>
        <p:nvPicPr>
          <p:cNvPr id="819"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820" name="Definitions…"/>
          <p:cNvSpPr txBox="1"/>
          <p:nvPr/>
        </p:nvSpPr>
        <p:spPr>
          <a:xfrm>
            <a:off x="18408253" y="3683125"/>
            <a:ext cx="5560590" cy="6233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Thought Leadership:</a:t>
            </a:r>
            <a:r>
              <a:t> A thought leader is someone who, based on their expertise and industry perspective, offers unique guidance, inspires innovation and influences others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Earned Media:</a:t>
            </a:r>
            <a:r>
              <a:t> Any material written about you or your business that you haven't paid for or created yourself.</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18"/>
                                        </p:tgtEl>
                                        <p:attrNameLst>
                                          <p:attrName>style.visibility</p:attrName>
                                        </p:attrNameLst>
                                      </p:cBhvr>
                                      <p:to>
                                        <p:strVal val="visible"/>
                                      </p:to>
                                    </p:set>
                                    <p:anim calcmode="lin" valueType="num">
                                      <p:cBhvr>
                                        <p:cTn id="7" dur="1000" fill="hold"/>
                                        <p:tgtEl>
                                          <p:spTgt spid="818"/>
                                        </p:tgtEl>
                                        <p:attrNameLst>
                                          <p:attrName>ppt_x</p:attrName>
                                        </p:attrNameLst>
                                      </p:cBhvr>
                                      <p:tavLst>
                                        <p:tav tm="0">
                                          <p:val>
                                            <p:strVal val="#ppt_x"/>
                                          </p:val>
                                        </p:tav>
                                        <p:tav tm="100000">
                                          <p:val>
                                            <p:strVal val="#ppt_x"/>
                                          </p:val>
                                        </p:tav>
                                      </p:tavLst>
                                    </p:anim>
                                    <p:anim calcmode="lin" valueType="num">
                                      <p:cBhvr>
                                        <p:cTn id="8" dur="1000" fill="hold"/>
                                        <p:tgtEl>
                                          <p:spTgt spid="8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818"/>
                                        </p:tgtEl>
                                        <p:attrNameLst>
                                          <p:attrName>ppt_x</p:attrName>
                                        </p:attrNameLst>
                                      </p:cBhvr>
                                      <p:tavLst>
                                        <p:tav tm="0">
                                          <p:val>
                                            <p:strVal val="ppt_x"/>
                                          </p:val>
                                        </p:tav>
                                        <p:tav tm="100000">
                                          <p:val>
                                            <p:strVal val="ppt_x"/>
                                          </p:val>
                                        </p:tav>
                                      </p:tavLst>
                                    </p:anim>
                                    <p:anim calcmode="lin" valueType="num">
                                      <p:cBhvr>
                                        <p:cTn id="13" dur="1000" fill="hold"/>
                                        <p:tgtEl>
                                          <p:spTgt spid="818"/>
                                        </p:tgtEl>
                                        <p:attrNameLst>
                                          <p:attrName>ppt_y</p:attrName>
                                        </p:attrNameLst>
                                      </p:cBhvr>
                                      <p:tavLst>
                                        <p:tav tm="0">
                                          <p:val>
                                            <p:strVal val="ppt_y"/>
                                          </p:val>
                                        </p:tav>
                                        <p:tav tm="100000">
                                          <p:val>
                                            <p:strVal val="1+ppt_h/2"/>
                                          </p:val>
                                        </p:tav>
                                      </p:tavLst>
                                    </p:anim>
                                    <p:set>
                                      <p:cBhvr>
                                        <p:cTn id="14" fill="hold">
                                          <p:stCondLst>
                                            <p:cond delay="999"/>
                                          </p:stCondLst>
                                        </p:cTn>
                                        <p:tgtEl>
                                          <p:spTgt spid="8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8" grpId="1"/>
      <p:bldP build="whole" bldLvl="1" animBg="1" rev="0" advAuto="0" spid="818"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Rectangle"/>
          <p:cNvSpPr/>
          <p:nvPr/>
        </p:nvSpPr>
        <p:spPr>
          <a:xfrm>
            <a:off x="-52531" y="5775171"/>
            <a:ext cx="24489062" cy="8092356"/>
          </a:xfrm>
          <a:prstGeom prst="rect">
            <a:avLst/>
          </a:prstGeom>
          <a:solidFill>
            <a:srgbClr val="FFFAED"/>
          </a:solidFill>
          <a:ln w="12700">
            <a:miter lim="400000"/>
          </a:ln>
        </p:spPr>
        <p:txBody>
          <a:bodyPr lIns="0" tIns="0" rIns="0" bIns="0" anchor="ctr"/>
          <a:lstStyle/>
          <a:p>
            <a:pPr defTabSz="825500">
              <a:defRPr sz="3200">
                <a:solidFill>
                  <a:srgbClr val="FFFFFF"/>
                </a:solidFill>
                <a:latin typeface="Helvetica"/>
                <a:ea typeface="Helvetica"/>
                <a:cs typeface="Helvetica"/>
                <a:sym typeface="Helvetica"/>
              </a:defRPr>
            </a:pPr>
          </a:p>
        </p:txBody>
      </p:sp>
      <p:sp>
        <p:nvSpPr>
          <p:cNvPr id="258" name="Persona RESEARCH"/>
          <p:cNvSpPr txBox="1"/>
          <p:nvPr/>
        </p:nvSpPr>
        <p:spPr>
          <a:xfrm>
            <a:off x="1112510" y="1042420"/>
            <a:ext cx="11410534"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Persona RESEARCH</a:t>
            </a:r>
          </a:p>
        </p:txBody>
      </p:sp>
      <p:pic>
        <p:nvPicPr>
          <p:cNvPr id="259" name="Image" descr="Image"/>
          <p:cNvPicPr>
            <a:picLocks noChangeAspect="1"/>
          </p:cNvPicPr>
          <p:nvPr/>
        </p:nvPicPr>
        <p:blipFill>
          <a:blip r:embed="rId2">
            <a:extLst/>
          </a:blip>
          <a:stretch>
            <a:fillRect/>
          </a:stretch>
        </p:blipFill>
        <p:spPr>
          <a:xfrm>
            <a:off x="23165207" y="1255363"/>
            <a:ext cx="573965" cy="686642"/>
          </a:xfrm>
          <a:prstGeom prst="rect">
            <a:avLst/>
          </a:prstGeom>
          <a:ln w="12700">
            <a:miter lim="400000"/>
          </a:ln>
        </p:spPr>
      </p:pic>
      <p:pic>
        <p:nvPicPr>
          <p:cNvPr id="260" name="Screenshot 2023-04-24 at 3.24.04 PM.png" descr="Screenshot 2023-04-24 at 3.24.04 PM.png"/>
          <p:cNvPicPr>
            <a:picLocks noChangeAspect="1"/>
          </p:cNvPicPr>
          <p:nvPr/>
        </p:nvPicPr>
        <p:blipFill>
          <a:blip r:embed="rId3">
            <a:extLst/>
          </a:blip>
          <a:stretch>
            <a:fillRect/>
          </a:stretch>
        </p:blipFill>
        <p:spPr>
          <a:xfrm>
            <a:off x="1287074" y="2538879"/>
            <a:ext cx="20545522" cy="10570682"/>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2" name="Image" descr="Image"/>
          <p:cNvPicPr>
            <a:picLocks noChangeAspect="1"/>
          </p:cNvPicPr>
          <p:nvPr/>
        </p:nvPicPr>
        <p:blipFill>
          <a:blip r:embed="rId2">
            <a:extLst/>
          </a:blip>
          <a:stretch>
            <a:fillRect/>
          </a:stretch>
        </p:blipFill>
        <p:spPr>
          <a:xfrm>
            <a:off x="16939550" y="12178622"/>
            <a:ext cx="2103083" cy="1104218"/>
          </a:xfrm>
          <a:prstGeom prst="rect">
            <a:avLst/>
          </a:prstGeom>
          <a:ln w="12700">
            <a:miter lim="400000"/>
          </a:ln>
        </p:spPr>
      </p:pic>
      <p:pic>
        <p:nvPicPr>
          <p:cNvPr id="823" name="Image" descr="Image"/>
          <p:cNvPicPr>
            <a:picLocks noChangeAspect="1"/>
          </p:cNvPicPr>
          <p:nvPr/>
        </p:nvPicPr>
        <p:blipFill>
          <a:blip r:embed="rId3">
            <a:extLst/>
          </a:blip>
          <a:stretch>
            <a:fillRect/>
          </a:stretch>
        </p:blipFill>
        <p:spPr>
          <a:xfrm>
            <a:off x="6993787" y="3407394"/>
            <a:ext cx="9549031" cy="7612514"/>
          </a:xfrm>
          <a:prstGeom prst="rect">
            <a:avLst/>
          </a:prstGeom>
          <a:ln w="12700">
            <a:miter lim="400000"/>
          </a:ln>
        </p:spPr>
      </p:pic>
      <p:pic>
        <p:nvPicPr>
          <p:cNvPr id="824" name="Image" descr="Image"/>
          <p:cNvPicPr>
            <a:picLocks noChangeAspect="1"/>
          </p:cNvPicPr>
          <p:nvPr/>
        </p:nvPicPr>
        <p:blipFill>
          <a:blip r:embed="rId4">
            <a:extLst/>
          </a:blip>
          <a:stretch>
            <a:fillRect/>
          </a:stretch>
        </p:blipFill>
        <p:spPr>
          <a:xfrm>
            <a:off x="16303074" y="2736900"/>
            <a:ext cx="7416801" cy="8953501"/>
          </a:xfrm>
          <a:prstGeom prst="rect">
            <a:avLst/>
          </a:prstGeom>
          <a:ln w="12700">
            <a:miter lim="400000"/>
          </a:ln>
        </p:spPr>
      </p:pic>
      <p:pic>
        <p:nvPicPr>
          <p:cNvPr id="825" name="Image" descr="Image"/>
          <p:cNvPicPr>
            <a:picLocks noChangeAspect="1"/>
          </p:cNvPicPr>
          <p:nvPr/>
        </p:nvPicPr>
        <p:blipFill>
          <a:blip r:embed="rId5">
            <a:extLst/>
          </a:blip>
          <a:stretch>
            <a:fillRect/>
          </a:stretch>
        </p:blipFill>
        <p:spPr>
          <a:xfrm>
            <a:off x="1499930" y="6116878"/>
            <a:ext cx="4543413" cy="1675777"/>
          </a:xfrm>
          <a:prstGeom prst="rect">
            <a:avLst/>
          </a:prstGeom>
          <a:ln w="12700">
            <a:miter lim="400000"/>
          </a:ln>
        </p:spPr>
      </p:pic>
      <p:pic>
        <p:nvPicPr>
          <p:cNvPr id="826" name="Image" descr="Image"/>
          <p:cNvPicPr>
            <a:picLocks noChangeAspect="1"/>
          </p:cNvPicPr>
          <p:nvPr/>
        </p:nvPicPr>
        <p:blipFill>
          <a:blip r:embed="rId6">
            <a:extLst/>
          </a:blip>
          <a:stretch>
            <a:fillRect/>
          </a:stretch>
        </p:blipFill>
        <p:spPr>
          <a:xfrm>
            <a:off x="1371336" y="3230533"/>
            <a:ext cx="4800601" cy="1638301"/>
          </a:xfrm>
          <a:prstGeom prst="rect">
            <a:avLst/>
          </a:prstGeom>
          <a:ln w="12700">
            <a:miter lim="400000"/>
          </a:ln>
        </p:spPr>
      </p:pic>
      <p:pic>
        <p:nvPicPr>
          <p:cNvPr id="827" name="Image" descr="Image"/>
          <p:cNvPicPr>
            <a:picLocks noChangeAspect="1"/>
          </p:cNvPicPr>
          <p:nvPr/>
        </p:nvPicPr>
        <p:blipFill>
          <a:blip r:embed="rId7">
            <a:extLst/>
          </a:blip>
          <a:stretch>
            <a:fillRect/>
          </a:stretch>
        </p:blipFill>
        <p:spPr>
          <a:xfrm>
            <a:off x="1371336" y="5118580"/>
            <a:ext cx="4800601" cy="1181101"/>
          </a:xfrm>
          <a:prstGeom prst="rect">
            <a:avLst/>
          </a:prstGeom>
          <a:ln w="12700">
            <a:miter lim="400000"/>
          </a:ln>
        </p:spPr>
      </p:pic>
      <p:pic>
        <p:nvPicPr>
          <p:cNvPr id="828" name="Image" descr="Image"/>
          <p:cNvPicPr>
            <a:picLocks noChangeAspect="1"/>
          </p:cNvPicPr>
          <p:nvPr/>
        </p:nvPicPr>
        <p:blipFill>
          <a:blip r:embed="rId8">
            <a:extLst/>
          </a:blip>
          <a:stretch>
            <a:fillRect/>
          </a:stretch>
        </p:blipFill>
        <p:spPr>
          <a:xfrm>
            <a:off x="361686" y="8214059"/>
            <a:ext cx="6819901" cy="4343401"/>
          </a:xfrm>
          <a:prstGeom prst="rect">
            <a:avLst/>
          </a:prstGeom>
          <a:ln w="12700">
            <a:miter lim="400000"/>
          </a:ln>
        </p:spPr>
      </p:pic>
      <p:sp>
        <p:nvSpPr>
          <p:cNvPr id="829" name="Earned media"/>
          <p:cNvSpPr txBox="1"/>
          <p:nvPr/>
        </p:nvSpPr>
        <p:spPr>
          <a:xfrm>
            <a:off x="1043516" y="1023030"/>
            <a:ext cx="820436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Earned media</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1" name="Image" descr="Image"/>
          <p:cNvPicPr>
            <a:picLocks noChangeAspect="1"/>
          </p:cNvPicPr>
          <p:nvPr/>
        </p:nvPicPr>
        <p:blipFill>
          <a:blip r:embed="rId2">
            <a:extLst/>
          </a:blip>
          <a:stretch>
            <a:fillRect/>
          </a:stretch>
        </p:blipFill>
        <p:spPr>
          <a:xfrm>
            <a:off x="16939550" y="12178622"/>
            <a:ext cx="2103083" cy="1104218"/>
          </a:xfrm>
          <a:prstGeom prst="rect">
            <a:avLst/>
          </a:prstGeom>
          <a:ln w="12700">
            <a:miter lim="400000"/>
          </a:ln>
        </p:spPr>
      </p:pic>
      <p:pic>
        <p:nvPicPr>
          <p:cNvPr id="832" name="Image" descr="Image"/>
          <p:cNvPicPr>
            <a:picLocks noChangeAspect="1"/>
          </p:cNvPicPr>
          <p:nvPr/>
        </p:nvPicPr>
        <p:blipFill>
          <a:blip r:embed="rId3">
            <a:extLst/>
          </a:blip>
          <a:stretch>
            <a:fillRect/>
          </a:stretch>
        </p:blipFill>
        <p:spPr>
          <a:xfrm>
            <a:off x="8216900" y="5087366"/>
            <a:ext cx="7950200" cy="4521201"/>
          </a:xfrm>
          <a:prstGeom prst="rect">
            <a:avLst/>
          </a:prstGeom>
          <a:ln w="12700">
            <a:miter lim="400000"/>
          </a:ln>
        </p:spPr>
      </p:pic>
      <p:pic>
        <p:nvPicPr>
          <p:cNvPr id="833" name="Image" descr="Image"/>
          <p:cNvPicPr>
            <a:picLocks noChangeAspect="1"/>
          </p:cNvPicPr>
          <p:nvPr/>
        </p:nvPicPr>
        <p:blipFill>
          <a:blip r:embed="rId4">
            <a:extLst/>
          </a:blip>
          <a:stretch>
            <a:fillRect/>
          </a:stretch>
        </p:blipFill>
        <p:spPr>
          <a:xfrm>
            <a:off x="1195594" y="3128159"/>
            <a:ext cx="5816601" cy="2552701"/>
          </a:xfrm>
          <a:prstGeom prst="rect">
            <a:avLst/>
          </a:prstGeom>
          <a:ln w="12700">
            <a:miter lim="400000"/>
          </a:ln>
        </p:spPr>
      </p:pic>
      <p:pic>
        <p:nvPicPr>
          <p:cNvPr id="834" name="Image" descr="Image"/>
          <p:cNvPicPr>
            <a:picLocks noChangeAspect="1"/>
          </p:cNvPicPr>
          <p:nvPr/>
        </p:nvPicPr>
        <p:blipFill>
          <a:blip r:embed="rId5">
            <a:extLst/>
          </a:blip>
          <a:stretch>
            <a:fillRect/>
          </a:stretch>
        </p:blipFill>
        <p:spPr>
          <a:xfrm>
            <a:off x="992445" y="7988912"/>
            <a:ext cx="6934201" cy="424180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966953" y="3280559"/>
            <a:ext cx="5511801" cy="2247901"/>
          </a:xfrm>
          <a:prstGeom prst="rect">
            <a:avLst/>
          </a:prstGeom>
          <a:ln w="12700">
            <a:miter lim="400000"/>
          </a:ln>
        </p:spPr>
      </p:pic>
      <p:pic>
        <p:nvPicPr>
          <p:cNvPr id="836" name="Image" descr="Image"/>
          <p:cNvPicPr>
            <a:picLocks noChangeAspect="1"/>
          </p:cNvPicPr>
          <p:nvPr/>
        </p:nvPicPr>
        <p:blipFill>
          <a:blip r:embed="rId7">
            <a:extLst/>
          </a:blip>
          <a:stretch>
            <a:fillRect/>
          </a:stretch>
        </p:blipFill>
        <p:spPr>
          <a:xfrm>
            <a:off x="16852627" y="8776312"/>
            <a:ext cx="5511801" cy="2667001"/>
          </a:xfrm>
          <a:prstGeom prst="rect">
            <a:avLst/>
          </a:prstGeom>
          <a:ln w="12700">
            <a:miter lim="400000"/>
          </a:ln>
        </p:spPr>
      </p:pic>
      <p:sp>
        <p:nvSpPr>
          <p:cNvPr id="837" name="Awards | recognitions"/>
          <p:cNvSpPr txBox="1"/>
          <p:nvPr/>
        </p:nvSpPr>
        <p:spPr>
          <a:xfrm>
            <a:off x="1043516" y="1023030"/>
            <a:ext cx="1369643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Awards | recognitions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9"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40" name="Image" descr="Image"/>
          <p:cNvPicPr>
            <a:picLocks noChangeAspect="1"/>
          </p:cNvPicPr>
          <p:nvPr/>
        </p:nvPicPr>
        <p:blipFill>
          <a:blip r:embed="rId3">
            <a:extLst/>
          </a:blip>
          <a:stretch>
            <a:fillRect/>
          </a:stretch>
        </p:blipFill>
        <p:spPr>
          <a:xfrm>
            <a:off x="968270" y="10837029"/>
            <a:ext cx="2924126" cy="4093807"/>
          </a:xfrm>
          <a:prstGeom prst="rect">
            <a:avLst/>
          </a:prstGeom>
          <a:ln w="12700">
            <a:miter lim="400000"/>
          </a:ln>
        </p:spPr>
      </p:pic>
      <p:pic>
        <p:nvPicPr>
          <p:cNvPr id="841"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842" name="Definitions…"/>
          <p:cNvSpPr txBox="1"/>
          <p:nvPr/>
        </p:nvSpPr>
        <p:spPr>
          <a:xfrm>
            <a:off x="17769585" y="2574289"/>
            <a:ext cx="6078356" cy="8305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Grassroots:</a:t>
            </a:r>
            <a:r>
              <a:t> The process of drumming up interest in a product, brand, or idea with the use of a targeted and highly niche audience.</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In-Store:</a:t>
            </a:r>
            <a:r>
              <a:t> Marketing strategies that target customers while they are in a physical store or brick-and-mortar business and engaging and converting them once they have arrived.</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Brand Activation: </a:t>
            </a:r>
            <a:r>
              <a:t>Making your brand known to people, increasing awareness and engagement through some kind of brand experience</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40"/>
                                        </p:tgtEl>
                                        <p:attrNameLst>
                                          <p:attrName>style.visibility</p:attrName>
                                        </p:attrNameLst>
                                      </p:cBhvr>
                                      <p:to>
                                        <p:strVal val="visible"/>
                                      </p:to>
                                    </p:set>
                                    <p:anim calcmode="lin" valueType="num">
                                      <p:cBhvr>
                                        <p:cTn id="7" dur="1000" fill="hold"/>
                                        <p:tgtEl>
                                          <p:spTgt spid="840"/>
                                        </p:tgtEl>
                                        <p:attrNameLst>
                                          <p:attrName>ppt_x</p:attrName>
                                        </p:attrNameLst>
                                      </p:cBhvr>
                                      <p:tavLst>
                                        <p:tav tm="0">
                                          <p:val>
                                            <p:strVal val="#ppt_x"/>
                                          </p:val>
                                        </p:tav>
                                        <p:tav tm="100000">
                                          <p:val>
                                            <p:strVal val="#ppt_x"/>
                                          </p:val>
                                        </p:tav>
                                      </p:tavLst>
                                    </p:anim>
                                    <p:anim calcmode="lin" valueType="num">
                                      <p:cBhvr>
                                        <p:cTn id="8" dur="1000" fill="hold"/>
                                        <p:tgtEl>
                                          <p:spTgt spid="8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840"/>
                                        </p:tgtEl>
                                        <p:attrNameLst>
                                          <p:attrName>ppt_x</p:attrName>
                                        </p:attrNameLst>
                                      </p:cBhvr>
                                      <p:tavLst>
                                        <p:tav tm="0">
                                          <p:val>
                                            <p:strVal val="ppt_x"/>
                                          </p:val>
                                        </p:tav>
                                        <p:tav tm="100000">
                                          <p:val>
                                            <p:strVal val="ppt_x"/>
                                          </p:val>
                                        </p:tav>
                                      </p:tavLst>
                                    </p:anim>
                                    <p:anim calcmode="lin" valueType="num">
                                      <p:cBhvr>
                                        <p:cTn id="13" dur="1000" fill="hold"/>
                                        <p:tgtEl>
                                          <p:spTgt spid="840"/>
                                        </p:tgtEl>
                                        <p:attrNameLst>
                                          <p:attrName>ppt_y</p:attrName>
                                        </p:attrNameLst>
                                      </p:cBhvr>
                                      <p:tavLst>
                                        <p:tav tm="0">
                                          <p:val>
                                            <p:strVal val="ppt_y"/>
                                          </p:val>
                                        </p:tav>
                                        <p:tav tm="100000">
                                          <p:val>
                                            <p:strVal val="1+ppt_h/2"/>
                                          </p:val>
                                        </p:tav>
                                      </p:tavLst>
                                    </p:anim>
                                    <p:set>
                                      <p:cBhvr>
                                        <p:cTn id="14" fill="hold">
                                          <p:stCondLst>
                                            <p:cond delay="999"/>
                                          </p:stCondLst>
                                        </p:cTn>
                                        <p:tgtEl>
                                          <p:spTgt spid="8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0" grpId="2"/>
      <p:bldP build="whole" bldLvl="1" animBg="1" rev="0" advAuto="0" spid="840"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44"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45"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846" name="Organic social"/>
          <p:cNvSpPr txBox="1"/>
          <p:nvPr/>
        </p:nvSpPr>
        <p:spPr>
          <a:xfrm>
            <a:off x="1112510" y="3163111"/>
            <a:ext cx="931705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Organic </a:t>
            </a:r>
            <a:r>
              <a:rPr>
                <a:solidFill>
                  <a:srgbClr val="2D3A4D"/>
                </a:solidFill>
              </a:rPr>
              <a:t>social</a:t>
            </a:r>
          </a:p>
        </p:txBody>
      </p:sp>
      <p:sp>
        <p:nvSpPr>
          <p:cNvPr id="847" name="Overview"/>
          <p:cNvSpPr txBox="1"/>
          <p:nvPr/>
        </p:nvSpPr>
        <p:spPr>
          <a:xfrm>
            <a:off x="1201641" y="4810928"/>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848" name="We dive into your brand to understand the demographics and tone of voice of the audience to create content that will resonate with your ideal audience. We are here to inject your followers' feeds with relevant and meaningful social posts that encourage e"/>
          <p:cNvSpPr txBox="1"/>
          <p:nvPr/>
        </p:nvSpPr>
        <p:spPr>
          <a:xfrm>
            <a:off x="1201641" y="5979036"/>
            <a:ext cx="12048985" cy="312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72727"/>
                </a:solidFill>
                <a:latin typeface="Helvetica"/>
                <a:ea typeface="Helvetica"/>
                <a:cs typeface="Helvetica"/>
                <a:sym typeface="Helvetica"/>
              </a:defRPr>
            </a:lvl1pPr>
          </a:lstStyle>
          <a:p>
            <a:pPr/>
            <a:r>
              <a:t>We dive into your brand to understand the demographics and tone of voice of the audience to create content that will resonate with your ideal audience. We are here to inject your followers' feeds with relevant and meaningful social posts that encourage engagement. We help you build an authentic community by adding value to conversations. </a:t>
            </a:r>
            <a:endParaRPr>
              <a:solidFill>
                <a:srgbClr val="000000"/>
              </a:solidFill>
              <a:latin typeface="Times Roman"/>
              <a:ea typeface="Times Roman"/>
              <a:cs typeface="Times Roman"/>
              <a:sym typeface="Times Roman"/>
            </a:endParaRPr>
          </a:p>
        </p:txBody>
      </p:sp>
      <p:sp>
        <p:nvSpPr>
          <p:cNvPr id="849" name="Strategy"/>
          <p:cNvSpPr txBox="1"/>
          <p:nvPr/>
        </p:nvSpPr>
        <p:spPr>
          <a:xfrm>
            <a:off x="1201641" y="9248641"/>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850" name="Our brand management includes listening to your followers, engaging in industry-related topics and trends, and joining online discussions that relate to your brand. We aim to help your brand develop a greater audience appeal, differentiation, and higher "/>
          <p:cNvSpPr txBox="1"/>
          <p:nvPr/>
        </p:nvSpPr>
        <p:spPr>
          <a:xfrm>
            <a:off x="1201641" y="10395962"/>
            <a:ext cx="12048985"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72727"/>
                </a:solidFill>
                <a:latin typeface="Helvetica"/>
                <a:ea typeface="Helvetica"/>
                <a:cs typeface="Helvetica"/>
                <a:sym typeface="Helvetica"/>
              </a:defRPr>
            </a:lvl1pPr>
          </a:lstStyle>
          <a:p>
            <a:pPr/>
            <a:r>
              <a:t>Our brand management includes listening to your followers, engaging in industry-related topics and trends, and joining online discussions that relate to your brand. We aim to help your brand develop a greater audience appeal, differentiation, and higher customer retention.</a:t>
            </a:r>
            <a:endParaRPr>
              <a:solidFill>
                <a:srgbClr val="000000"/>
              </a:solidFill>
            </a:endParaRPr>
          </a:p>
        </p:txBody>
      </p:sp>
      <p:pic>
        <p:nvPicPr>
          <p:cNvPr id="851" name="Image" descr="Image"/>
          <p:cNvPicPr>
            <a:picLocks noChangeAspect="1"/>
          </p:cNvPicPr>
          <p:nvPr/>
        </p:nvPicPr>
        <p:blipFill>
          <a:blip r:embed="rId3">
            <a:extLst/>
          </a:blip>
          <a:stretch>
            <a:fillRect/>
          </a:stretch>
        </p:blipFill>
        <p:spPr>
          <a:xfrm>
            <a:off x="17747439" y="2606223"/>
            <a:ext cx="5186566" cy="85035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3" name="Image" descr="Image"/>
          <p:cNvPicPr>
            <a:picLocks noChangeAspect="1"/>
          </p:cNvPicPr>
          <p:nvPr/>
        </p:nvPicPr>
        <p:blipFill>
          <a:blip r:embed="rId2">
            <a:extLst/>
          </a:blip>
          <a:stretch>
            <a:fillRect/>
          </a:stretch>
        </p:blipFill>
        <p:spPr>
          <a:xfrm>
            <a:off x="21410223" y="715358"/>
            <a:ext cx="2103083" cy="1104218"/>
          </a:xfrm>
          <a:prstGeom prst="rect">
            <a:avLst/>
          </a:prstGeom>
          <a:ln w="12700">
            <a:miter lim="400000"/>
          </a:ln>
        </p:spPr>
      </p:pic>
      <p:sp>
        <p:nvSpPr>
          <p:cNvPr id="854" name="Ford fan zone"/>
          <p:cNvSpPr txBox="1"/>
          <p:nvPr/>
        </p:nvSpPr>
        <p:spPr>
          <a:xfrm>
            <a:off x="1043516" y="1023030"/>
            <a:ext cx="867612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Ford fan zone</a:t>
            </a:r>
          </a:p>
        </p:txBody>
      </p:sp>
      <p:pic>
        <p:nvPicPr>
          <p:cNvPr id="855" name="Image" descr="Image"/>
          <p:cNvPicPr>
            <a:picLocks noChangeAspect="1"/>
          </p:cNvPicPr>
          <p:nvPr/>
        </p:nvPicPr>
        <p:blipFill>
          <a:blip r:embed="rId3">
            <a:extLst/>
          </a:blip>
          <a:stretch>
            <a:fillRect/>
          </a:stretch>
        </p:blipFill>
        <p:spPr>
          <a:xfrm>
            <a:off x="739653" y="2508703"/>
            <a:ext cx="11205321" cy="6302993"/>
          </a:xfrm>
          <a:prstGeom prst="rect">
            <a:avLst/>
          </a:prstGeom>
          <a:ln w="12700">
            <a:miter lim="400000"/>
          </a:ln>
        </p:spPr>
      </p:pic>
      <p:pic>
        <p:nvPicPr>
          <p:cNvPr id="856" name="Image" descr="Image"/>
          <p:cNvPicPr>
            <a:picLocks noChangeAspect="1"/>
          </p:cNvPicPr>
          <p:nvPr/>
        </p:nvPicPr>
        <p:blipFill>
          <a:blip r:embed="rId4">
            <a:extLst/>
          </a:blip>
          <a:stretch>
            <a:fillRect/>
          </a:stretch>
        </p:blipFill>
        <p:spPr>
          <a:xfrm>
            <a:off x="12372055" y="4195357"/>
            <a:ext cx="11205321" cy="8403991"/>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8" name="Image" descr="Image"/>
          <p:cNvPicPr>
            <a:picLocks noChangeAspect="1"/>
          </p:cNvPicPr>
          <p:nvPr/>
        </p:nvPicPr>
        <p:blipFill>
          <a:blip r:embed="rId2">
            <a:extLst/>
          </a:blip>
          <a:stretch>
            <a:fillRect/>
          </a:stretch>
        </p:blipFill>
        <p:spPr>
          <a:xfrm>
            <a:off x="16939550" y="12178622"/>
            <a:ext cx="2103083" cy="1104218"/>
          </a:xfrm>
          <a:prstGeom prst="rect">
            <a:avLst/>
          </a:prstGeom>
          <a:ln w="12700">
            <a:miter lim="400000"/>
          </a:ln>
        </p:spPr>
      </p:pic>
      <p:sp>
        <p:nvSpPr>
          <p:cNvPr id="859" name="Boosted social posts"/>
          <p:cNvSpPr txBox="1"/>
          <p:nvPr/>
        </p:nvSpPr>
        <p:spPr>
          <a:xfrm>
            <a:off x="1043516" y="1023030"/>
            <a:ext cx="1337349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2D3A4D"/>
                </a:solidFill>
                <a:latin typeface="Helvetica"/>
                <a:ea typeface="Helvetica"/>
                <a:cs typeface="Helvetica"/>
                <a:sym typeface="Helvetica"/>
              </a:defRPr>
            </a:lvl1pPr>
          </a:lstStyle>
          <a:p>
            <a:pPr/>
            <a:r>
              <a:t>Boosted social posts</a:t>
            </a:r>
          </a:p>
        </p:txBody>
      </p:sp>
      <p:pic>
        <p:nvPicPr>
          <p:cNvPr id="860" name="Screen Shot 2023-01-06 at 3.50.59 PM.png" descr="Screen Shot 2023-01-06 at 3.50.59 PM.png"/>
          <p:cNvPicPr>
            <a:picLocks noChangeAspect="1"/>
          </p:cNvPicPr>
          <p:nvPr/>
        </p:nvPicPr>
        <p:blipFill>
          <a:blip r:embed="rId3">
            <a:extLst/>
          </a:blip>
          <a:stretch>
            <a:fillRect/>
          </a:stretch>
        </p:blipFill>
        <p:spPr>
          <a:xfrm>
            <a:off x="14827146" y="2145767"/>
            <a:ext cx="8917733" cy="7162414"/>
          </a:xfrm>
          <a:prstGeom prst="rect">
            <a:avLst/>
          </a:prstGeom>
          <a:ln w="25400">
            <a:solidFill>
              <a:srgbClr val="000000"/>
            </a:solidFill>
            <a:miter lim="400000"/>
          </a:ln>
        </p:spPr>
      </p:pic>
      <p:pic>
        <p:nvPicPr>
          <p:cNvPr id="861" name="IMG_3967.jpg" descr="IMG_3967.jpg"/>
          <p:cNvPicPr>
            <a:picLocks noChangeAspect="1"/>
          </p:cNvPicPr>
          <p:nvPr/>
        </p:nvPicPr>
        <p:blipFill>
          <a:blip r:embed="rId4">
            <a:extLst/>
          </a:blip>
          <a:stretch>
            <a:fillRect/>
          </a:stretch>
        </p:blipFill>
        <p:spPr>
          <a:xfrm>
            <a:off x="1192800" y="2995491"/>
            <a:ext cx="5786483" cy="9993562"/>
          </a:xfrm>
          <a:prstGeom prst="rect">
            <a:avLst/>
          </a:prstGeom>
          <a:ln w="25400">
            <a:solidFill>
              <a:srgbClr val="000000"/>
            </a:solidFill>
            <a:miter lim="400000"/>
          </a:ln>
        </p:spPr>
      </p:pic>
      <p:pic>
        <p:nvPicPr>
          <p:cNvPr id="862" name="Screen Shot 2023-01-06 at 4.21.05 PM.png" descr="Screen Shot 2023-01-06 at 4.21.05 PM.png"/>
          <p:cNvPicPr>
            <a:picLocks noChangeAspect="1"/>
          </p:cNvPicPr>
          <p:nvPr/>
        </p:nvPicPr>
        <p:blipFill>
          <a:blip r:embed="rId5">
            <a:extLst/>
          </a:blip>
          <a:stretch>
            <a:fillRect/>
          </a:stretch>
        </p:blipFill>
        <p:spPr>
          <a:xfrm>
            <a:off x="12297839" y="4343557"/>
            <a:ext cx="8017259" cy="6494694"/>
          </a:xfrm>
          <a:prstGeom prst="rect">
            <a:avLst/>
          </a:prstGeom>
          <a:ln w="25400">
            <a:solidFill>
              <a:srgbClr val="000000"/>
            </a:solidFill>
            <a:miter lim="400000"/>
          </a:ln>
        </p:spPr>
      </p:pic>
      <p:pic>
        <p:nvPicPr>
          <p:cNvPr id="863" name="Screen Shot 2023-01-08 at 1.13.14 PM.png" descr="Screen Shot 2023-01-08 at 1.13.14 PM.png"/>
          <p:cNvPicPr>
            <a:picLocks noChangeAspect="1"/>
          </p:cNvPicPr>
          <p:nvPr/>
        </p:nvPicPr>
        <p:blipFill>
          <a:blip r:embed="rId6">
            <a:extLst/>
          </a:blip>
          <a:stretch>
            <a:fillRect/>
          </a:stretch>
        </p:blipFill>
        <p:spPr>
          <a:xfrm>
            <a:off x="7594999" y="6897475"/>
            <a:ext cx="7726543" cy="6007846"/>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5" name="Picture 1" descr="Picture 1"/>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7" name="Picture 1" descr="Picture 1"/>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9"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70" name="Image" descr="Image"/>
          <p:cNvPicPr>
            <a:picLocks noChangeAspect="1"/>
          </p:cNvPicPr>
          <p:nvPr/>
        </p:nvPicPr>
        <p:blipFill>
          <a:blip r:embed="rId3">
            <a:extLst/>
          </a:blip>
          <a:stretch>
            <a:fillRect/>
          </a:stretch>
        </p:blipFill>
        <p:spPr>
          <a:xfrm>
            <a:off x="992747" y="10856890"/>
            <a:ext cx="2924125" cy="4093808"/>
          </a:xfrm>
          <a:prstGeom prst="rect">
            <a:avLst/>
          </a:prstGeom>
          <a:ln w="12700">
            <a:miter lim="400000"/>
          </a:ln>
        </p:spPr>
      </p:pic>
      <p:pic>
        <p:nvPicPr>
          <p:cNvPr id="871"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872" name="Definitions…"/>
          <p:cNvSpPr txBox="1"/>
          <p:nvPr/>
        </p:nvSpPr>
        <p:spPr>
          <a:xfrm>
            <a:off x="16934405" y="2721674"/>
            <a:ext cx="7027529" cy="88239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Conversion Rate Optimization:</a:t>
            </a:r>
            <a:r>
              <a:t> the process of increasing the percentage of conversions from a website or mobile app. CRO typically involves generating ideas for elements on your site or app that can be improved and then validating those hypotheses through A/B testing and multivariate testing.</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Lead Nurturing:</a:t>
            </a:r>
            <a:r>
              <a:t> the process of cultivating leads that are not yet ready to buy. Successful lead nurturing anticipates the needs of the buyer based on who they are (using profile characteristics, such as title, role, industry, and so on) and where they are in the buying process.</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70"/>
                                        </p:tgtEl>
                                        <p:attrNameLst>
                                          <p:attrName>style.visibility</p:attrName>
                                        </p:attrNameLst>
                                      </p:cBhvr>
                                      <p:to>
                                        <p:strVal val="visible"/>
                                      </p:to>
                                    </p:set>
                                    <p:anim calcmode="lin" valueType="num">
                                      <p:cBhvr>
                                        <p:cTn id="7" dur="1000" fill="hold"/>
                                        <p:tgtEl>
                                          <p:spTgt spid="870"/>
                                        </p:tgtEl>
                                        <p:attrNameLst>
                                          <p:attrName>ppt_x</p:attrName>
                                        </p:attrNameLst>
                                      </p:cBhvr>
                                      <p:tavLst>
                                        <p:tav tm="0">
                                          <p:val>
                                            <p:strVal val="#ppt_x"/>
                                          </p:val>
                                        </p:tav>
                                        <p:tav tm="100000">
                                          <p:val>
                                            <p:strVal val="#ppt_x"/>
                                          </p:val>
                                        </p:tav>
                                      </p:tavLst>
                                    </p:anim>
                                    <p:anim calcmode="lin" valueType="num">
                                      <p:cBhvr>
                                        <p:cTn id="8" dur="1000" fill="hold"/>
                                        <p:tgtEl>
                                          <p:spTgt spid="8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870"/>
                                        </p:tgtEl>
                                        <p:attrNameLst>
                                          <p:attrName>ppt_x</p:attrName>
                                        </p:attrNameLst>
                                      </p:cBhvr>
                                      <p:tavLst>
                                        <p:tav tm="0">
                                          <p:val>
                                            <p:strVal val="ppt_x"/>
                                          </p:val>
                                        </p:tav>
                                        <p:tav tm="100000">
                                          <p:val>
                                            <p:strVal val="ppt_x"/>
                                          </p:val>
                                        </p:tav>
                                      </p:tavLst>
                                    </p:anim>
                                    <p:anim calcmode="lin" valueType="num">
                                      <p:cBhvr>
                                        <p:cTn id="13" dur="1000" fill="hold"/>
                                        <p:tgtEl>
                                          <p:spTgt spid="870"/>
                                        </p:tgtEl>
                                        <p:attrNameLst>
                                          <p:attrName>ppt_y</p:attrName>
                                        </p:attrNameLst>
                                      </p:cBhvr>
                                      <p:tavLst>
                                        <p:tav tm="0">
                                          <p:val>
                                            <p:strVal val="ppt_y"/>
                                          </p:val>
                                        </p:tav>
                                        <p:tav tm="100000">
                                          <p:val>
                                            <p:strVal val="1+ppt_h/2"/>
                                          </p:val>
                                        </p:tav>
                                      </p:tavLst>
                                    </p:anim>
                                    <p:set>
                                      <p:cBhvr>
                                        <p:cTn id="14" fill="hold">
                                          <p:stCondLst>
                                            <p:cond delay="999"/>
                                          </p:stCondLst>
                                        </p:cTn>
                                        <p:tgtEl>
                                          <p:spTgt spid="8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0" grpId="1"/>
      <p:bldP build="whole" bldLvl="1" animBg="1" rev="0" advAuto="0" spid="870" grpId="2"/>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74" name="Rectangle"/>
          <p:cNvSpPr/>
          <p:nvPr/>
        </p:nvSpPr>
        <p:spPr>
          <a:xfrm>
            <a:off x="15941366" y="-135126"/>
            <a:ext cx="8528715"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75" name="Overview"/>
          <p:cNvSpPr txBox="1"/>
          <p:nvPr/>
        </p:nvSpPr>
        <p:spPr>
          <a:xfrm>
            <a:off x="1201641" y="2914789"/>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Overview</a:t>
            </a:r>
          </a:p>
        </p:txBody>
      </p:sp>
      <p:sp>
        <p:nvSpPr>
          <p:cNvPr id="876" name="By analyzing data from Google Analytics, we can identify where your marketing funnel is struggling and establish plans for improving website bounce rate, audience segmentation, and conversions.…"/>
          <p:cNvSpPr txBox="1"/>
          <p:nvPr/>
        </p:nvSpPr>
        <p:spPr>
          <a:xfrm>
            <a:off x="1201641" y="4082897"/>
            <a:ext cx="11809554" cy="4160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1800" indent="-431800" algn="l" defTabSz="457200">
              <a:lnSpc>
                <a:spcPct val="120000"/>
              </a:lnSpc>
              <a:buClr>
                <a:srgbClr val="5E8692"/>
              </a:buClr>
              <a:buSzPct val="132000"/>
              <a:buChar char="•"/>
              <a:defRPr sz="2800">
                <a:solidFill>
                  <a:srgbClr val="000000"/>
                </a:solidFill>
                <a:latin typeface="Helvetica"/>
                <a:ea typeface="Helvetica"/>
                <a:cs typeface="Helvetica"/>
                <a:sym typeface="Helvetica"/>
              </a:defRPr>
            </a:pPr>
            <a:r>
              <a:t>By analyzing data from Google Analytics, we can identify where your marketing funnel is struggling and establish plans for improving website bounce rate, audience segmentation, and conversions.</a:t>
            </a:r>
          </a:p>
          <a:p>
            <a:pPr marL="431800" indent="-431800" algn="l" defTabSz="457200">
              <a:lnSpc>
                <a:spcPct val="120000"/>
              </a:lnSpc>
              <a:buClr>
                <a:srgbClr val="5E8692"/>
              </a:buClr>
              <a:buSzPct val="132000"/>
              <a:buChar char="•"/>
              <a:defRPr sz="2800">
                <a:solidFill>
                  <a:srgbClr val="000000"/>
                </a:solidFill>
                <a:latin typeface="Helvetica"/>
                <a:ea typeface="Helvetica"/>
                <a:cs typeface="Helvetica"/>
                <a:sym typeface="Helvetica"/>
              </a:defRPr>
            </a:pPr>
          </a:p>
          <a:p>
            <a:pPr marL="431800" indent="-431800" algn="l" defTabSz="457200">
              <a:lnSpc>
                <a:spcPct val="120000"/>
              </a:lnSpc>
              <a:buClr>
                <a:srgbClr val="5E8692"/>
              </a:buClr>
              <a:buSzPct val="132000"/>
              <a:buChar char="•"/>
              <a:defRPr sz="2800">
                <a:solidFill>
                  <a:srgbClr val="272727"/>
                </a:solidFill>
                <a:latin typeface="Helvetica"/>
                <a:ea typeface="Helvetica"/>
                <a:cs typeface="Helvetica"/>
                <a:sym typeface="Helvetica"/>
              </a:defRPr>
            </a:pPr>
            <a:r>
              <a:rPr b="1"/>
              <a:t>A/B Split Testing: </a:t>
            </a:r>
            <a:r>
              <a:t>With two iterations of content being tested simultaneously, we can understand which content resonates the most with target audiences in real-time. This allows us to improve user engagement during the development of a digital campaign.</a:t>
            </a:r>
          </a:p>
        </p:txBody>
      </p:sp>
      <p:sp>
        <p:nvSpPr>
          <p:cNvPr id="877" name="Campaign optimization"/>
          <p:cNvSpPr txBox="1"/>
          <p:nvPr/>
        </p:nvSpPr>
        <p:spPr>
          <a:xfrm>
            <a:off x="1201641" y="1277030"/>
            <a:ext cx="1348559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Campaign </a:t>
            </a:r>
            <a:r>
              <a:rPr>
                <a:solidFill>
                  <a:srgbClr val="2D3A4D"/>
                </a:solidFill>
              </a:rPr>
              <a:t>optimization</a:t>
            </a:r>
          </a:p>
        </p:txBody>
      </p:sp>
      <p:sp>
        <p:nvSpPr>
          <p:cNvPr id="878" name="Strategy"/>
          <p:cNvSpPr txBox="1"/>
          <p:nvPr/>
        </p:nvSpPr>
        <p:spPr>
          <a:xfrm>
            <a:off x="1201641" y="8686300"/>
            <a:ext cx="686143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60" sz="5200">
                <a:solidFill>
                  <a:srgbClr val="5E8692"/>
                </a:solidFill>
                <a:latin typeface="Helvetica"/>
                <a:ea typeface="Helvetica"/>
                <a:cs typeface="Helvetica"/>
                <a:sym typeface="Helvetica"/>
              </a:defRPr>
            </a:lvl1pPr>
          </a:lstStyle>
          <a:p>
            <a:pPr/>
            <a:r>
              <a:t>Strategy</a:t>
            </a:r>
          </a:p>
        </p:txBody>
      </p:sp>
      <p:sp>
        <p:nvSpPr>
          <p:cNvPr id="879" name="We optimize campaigns that are underperforming and push even the best campaigns to do better. In the case that conversions are lower than expected, we examine other factors that may be affecting the customer journey. For example, design flaws on the busi"/>
          <p:cNvSpPr txBox="1"/>
          <p:nvPr/>
        </p:nvSpPr>
        <p:spPr>
          <a:xfrm>
            <a:off x="1201641" y="9829007"/>
            <a:ext cx="12138076" cy="3642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2800">
                <a:solidFill>
                  <a:srgbClr val="272727"/>
                </a:solidFill>
                <a:latin typeface="Helvetica"/>
                <a:ea typeface="Helvetica"/>
                <a:cs typeface="Helvetica"/>
                <a:sym typeface="Helvetica"/>
              </a:defRPr>
            </a:lvl1pPr>
          </a:lstStyle>
          <a:p>
            <a:pPr/>
            <a:r>
              <a:t>We optimize campaigns that are underperforming and push even the best campaigns to do better. In the case that conversions are lower than expected, we examine other factors that may be affecting the customer journey. For example, design flaws on the business website can negatively impact the user experience. Creating a seamless landing page is our top priority to ensure that conversions are being maximized.</a:t>
            </a:r>
            <a:endParaRPr>
              <a:solidFill>
                <a:srgbClr val="000000"/>
              </a:solidFill>
              <a:latin typeface="Times Roman"/>
              <a:ea typeface="Times Roman"/>
              <a:cs typeface="Times Roman"/>
              <a:sym typeface="Times Roman"/>
            </a:endParaRPr>
          </a:p>
        </p:txBody>
      </p:sp>
      <p:pic>
        <p:nvPicPr>
          <p:cNvPr id="880" name="Image" descr="Image"/>
          <p:cNvPicPr>
            <a:picLocks noChangeAspect="1"/>
          </p:cNvPicPr>
          <p:nvPr/>
        </p:nvPicPr>
        <p:blipFill>
          <a:blip r:embed="rId2">
            <a:extLst/>
          </a:blip>
          <a:stretch>
            <a:fillRect/>
          </a:stretch>
        </p:blipFill>
        <p:spPr>
          <a:xfrm>
            <a:off x="23045252" y="12239096"/>
            <a:ext cx="703748" cy="841904"/>
          </a:xfrm>
          <a:prstGeom prst="rect">
            <a:avLst/>
          </a:prstGeom>
          <a:ln w="12700">
            <a:miter lim="400000"/>
          </a:ln>
        </p:spPr>
      </p:pic>
      <p:pic>
        <p:nvPicPr>
          <p:cNvPr id="881" name="Image" descr="Image"/>
          <p:cNvPicPr>
            <a:picLocks noChangeAspect="1"/>
          </p:cNvPicPr>
          <p:nvPr/>
        </p:nvPicPr>
        <p:blipFill>
          <a:blip r:embed="rId3">
            <a:extLst/>
          </a:blip>
          <a:stretch>
            <a:fillRect/>
          </a:stretch>
        </p:blipFill>
        <p:spPr>
          <a:xfrm>
            <a:off x="13369089" y="-5839209"/>
            <a:ext cx="10693401" cy="5422901"/>
          </a:xfrm>
          <a:prstGeom prst="rect">
            <a:avLst/>
          </a:prstGeom>
          <a:ln w="12700">
            <a:miter lim="400000"/>
          </a:ln>
        </p:spPr>
      </p:pic>
      <p:pic>
        <p:nvPicPr>
          <p:cNvPr id="882" name="Image" descr="Image"/>
          <p:cNvPicPr>
            <a:picLocks noChangeAspect="1"/>
          </p:cNvPicPr>
          <p:nvPr/>
        </p:nvPicPr>
        <p:blipFill>
          <a:blip r:embed="rId4">
            <a:extLst/>
          </a:blip>
          <a:stretch>
            <a:fillRect/>
          </a:stretch>
        </p:blipFill>
        <p:spPr>
          <a:xfrm>
            <a:off x="12957161" y="4373107"/>
            <a:ext cx="10810401" cy="49697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Personas"/>
          <p:cNvSpPr txBox="1"/>
          <p:nvPr/>
        </p:nvSpPr>
        <p:spPr>
          <a:xfrm>
            <a:off x="1144806" y="2496453"/>
            <a:ext cx="597896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5E8692"/>
                </a:solidFill>
                <a:latin typeface="Helvetica"/>
                <a:ea typeface="Helvetica"/>
                <a:cs typeface="Helvetica"/>
                <a:sym typeface="Helvetica"/>
              </a:defRPr>
            </a:lvl1pPr>
          </a:lstStyle>
          <a:p>
            <a:pPr>
              <a:defRPr>
                <a:solidFill>
                  <a:srgbClr val="FCFAED"/>
                </a:solidFill>
              </a:defRPr>
            </a:pPr>
            <a:r>
              <a:rPr>
                <a:solidFill>
                  <a:srgbClr val="5E8692"/>
                </a:solidFill>
              </a:rPr>
              <a:t>Personas</a:t>
            </a:r>
          </a:p>
        </p:txBody>
      </p:sp>
      <p:sp>
        <p:nvSpPr>
          <p:cNvPr id="263" name="Teresa"/>
          <p:cNvSpPr txBox="1"/>
          <p:nvPr/>
        </p:nvSpPr>
        <p:spPr>
          <a:xfrm>
            <a:off x="1209400" y="3785040"/>
            <a:ext cx="1904751"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234" sz="4700">
                <a:solidFill>
                  <a:srgbClr val="2D3A4D"/>
                </a:solidFill>
                <a:latin typeface="Helvetica"/>
                <a:ea typeface="Helvetica"/>
                <a:cs typeface="Helvetica"/>
                <a:sym typeface="Helvetica"/>
              </a:defRPr>
            </a:lvl1pPr>
          </a:lstStyle>
          <a:p>
            <a:pPr/>
            <a:r>
              <a:t>Teresa</a:t>
            </a:r>
          </a:p>
        </p:txBody>
      </p:sp>
      <p:pic>
        <p:nvPicPr>
          <p:cNvPr id="264"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265" name="Age: 27…"/>
          <p:cNvSpPr txBox="1"/>
          <p:nvPr/>
        </p:nvSpPr>
        <p:spPr>
          <a:xfrm>
            <a:off x="1241439" y="4593718"/>
            <a:ext cx="10494850" cy="3688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sz="2100">
                <a:solidFill>
                  <a:srgbClr val="3A3A3A"/>
                </a:solidFill>
                <a:latin typeface="Helvetica"/>
                <a:ea typeface="Helvetica"/>
                <a:cs typeface="Helvetica"/>
                <a:sym typeface="Helvetica"/>
              </a:defRPr>
            </a:pPr>
            <a:r>
              <a:t>Age: 27</a:t>
            </a:r>
          </a:p>
          <a:p>
            <a:pPr algn="l" defTabSz="457200">
              <a:lnSpc>
                <a:spcPct val="120000"/>
              </a:lnSpc>
              <a:defRPr sz="2100">
                <a:solidFill>
                  <a:srgbClr val="3A3A3A"/>
                </a:solidFill>
                <a:latin typeface="Helvetica"/>
                <a:ea typeface="Helvetica"/>
                <a:cs typeface="Helvetica"/>
                <a:sym typeface="Helvetica"/>
              </a:defRPr>
            </a:pPr>
            <a:r>
              <a:t>Education: Family and Consumer Sciences</a:t>
            </a:r>
          </a:p>
          <a:p>
            <a:pPr algn="l" defTabSz="457200">
              <a:lnSpc>
                <a:spcPct val="120000"/>
              </a:lnSpc>
              <a:defRPr sz="2100">
                <a:solidFill>
                  <a:srgbClr val="3A3A3A"/>
                </a:solidFill>
                <a:latin typeface="Helvetica"/>
                <a:ea typeface="Helvetica"/>
                <a:cs typeface="Helvetica"/>
                <a:sym typeface="Helvetica"/>
              </a:defRPr>
            </a:pPr>
            <a:r>
              <a:t>Occupation: High School Counselor </a:t>
            </a:r>
          </a:p>
          <a:p>
            <a:pPr algn="l" defTabSz="457200">
              <a:lnSpc>
                <a:spcPct val="120000"/>
              </a:lnSpc>
              <a:defRPr sz="1000">
                <a:solidFill>
                  <a:srgbClr val="3A3A3A"/>
                </a:solidFill>
                <a:latin typeface="Helvetica"/>
                <a:ea typeface="Helvetica"/>
                <a:cs typeface="Helvetica"/>
                <a:sym typeface="Helvetica"/>
              </a:defRPr>
            </a:pPr>
          </a:p>
          <a:p>
            <a:pPr algn="l" defTabSz="457200">
              <a:lnSpc>
                <a:spcPct val="120000"/>
              </a:lnSpc>
              <a:defRPr sz="2100">
                <a:solidFill>
                  <a:srgbClr val="3A3A3A"/>
                </a:solidFill>
                <a:latin typeface="Helvetica"/>
                <a:ea typeface="Helvetica"/>
                <a:cs typeface="Helvetica"/>
                <a:sym typeface="Helvetica"/>
              </a:defRPr>
            </a:pPr>
            <a:r>
              <a:t>Teresa will be a first time mother with a baby on the way. She is an avid home decorator who keeps up with the latest household trends. Teresa and her husband purchased their home 3 years ago. She spends much of her time working at the high school, walking the dog with her husband, and values sharing/consuming life events on social media platforms.</a:t>
            </a:r>
          </a:p>
        </p:txBody>
      </p:sp>
      <p:pic>
        <p:nvPicPr>
          <p:cNvPr id="266" name="shutterstock_1241881888.jpeg" descr="shutterstock_1241881888.jpeg"/>
          <p:cNvPicPr>
            <a:picLocks noChangeAspect="1"/>
          </p:cNvPicPr>
          <p:nvPr/>
        </p:nvPicPr>
        <p:blipFill>
          <a:blip r:embed="rId3">
            <a:extLst/>
          </a:blip>
          <a:srcRect l="30258" t="22518" r="23944" b="0"/>
          <a:stretch>
            <a:fillRect/>
          </a:stretch>
        </p:blipFill>
        <p:spPr>
          <a:xfrm>
            <a:off x="12266943" y="-72430"/>
            <a:ext cx="12224922" cy="13788430"/>
          </a:xfrm>
          <a:prstGeom prst="rect">
            <a:avLst/>
          </a:prstGeom>
          <a:ln w="12700">
            <a:miter lim="400000"/>
          </a:ln>
        </p:spPr>
      </p:pic>
      <p:sp>
        <p:nvSpPr>
          <p:cNvPr id="267" name="Frustrations Lacks overall flooring knowledge and wants to find the best and safest flooring for her newborn baby. Has yet to find the flooring that matches her nursery design mock-ups."/>
          <p:cNvSpPr txBox="1"/>
          <p:nvPr/>
        </p:nvSpPr>
        <p:spPr>
          <a:xfrm>
            <a:off x="1223104" y="8134074"/>
            <a:ext cx="5111269"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sz="2100">
                <a:solidFill>
                  <a:srgbClr val="3A3A3A"/>
                </a:solidFill>
                <a:latin typeface="Helvetica"/>
                <a:ea typeface="Helvetica"/>
                <a:cs typeface="Helvetica"/>
                <a:sym typeface="Helvetica"/>
              </a:defRPr>
            </a:pPr>
            <a:r>
              <a:rPr b="1"/>
              <a:t>Frustrations</a:t>
            </a:r>
            <a:br/>
            <a:r>
              <a:t>Lacks overall flooring knowledge and wants to find the best and safest flooring for her newborn baby. Has yet to find the flooring that matches her nursery design mock-ups.</a:t>
            </a:r>
          </a:p>
        </p:txBody>
      </p:sp>
      <p:sp>
        <p:nvSpPr>
          <p:cNvPr id="268" name="Goals Transform the old office into a comfortable nursery for the newborn baby. Plan to have the husband install the flooring in the new room. Want the floor to match the esthetic of the nursery design."/>
          <p:cNvSpPr txBox="1"/>
          <p:nvPr/>
        </p:nvSpPr>
        <p:spPr>
          <a:xfrm>
            <a:off x="1223104" y="10612929"/>
            <a:ext cx="5111269"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sz="2100">
                <a:solidFill>
                  <a:srgbClr val="3A3A3A"/>
                </a:solidFill>
                <a:latin typeface="Helvetica"/>
                <a:ea typeface="Helvetica"/>
                <a:cs typeface="Helvetica"/>
                <a:sym typeface="Helvetica"/>
              </a:defRPr>
            </a:pPr>
            <a:r>
              <a:rPr b="1"/>
              <a:t>Goals</a:t>
            </a:r>
            <a:br>
              <a:rPr b="1"/>
            </a:br>
            <a:r>
              <a:t>Transform the old office into a comfortable nursery for the newborn baby. Plan to have the husband install the flooring in the new room. Want the floor to match the esthetic of the nursery design.</a:t>
            </a:r>
          </a:p>
        </p:txBody>
      </p:sp>
      <p:sp>
        <p:nvSpPr>
          <p:cNvPr id="269" name="Motivations"/>
          <p:cNvSpPr txBox="1"/>
          <p:nvPr/>
        </p:nvSpPr>
        <p:spPr>
          <a:xfrm>
            <a:off x="6745023" y="8172343"/>
            <a:ext cx="511127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2100">
                <a:solidFill>
                  <a:srgbClr val="3A3A3A"/>
                </a:solidFill>
                <a:latin typeface="Helvetica"/>
                <a:ea typeface="Helvetica"/>
                <a:cs typeface="Helvetica"/>
                <a:sym typeface="Helvetica"/>
              </a:defRPr>
            </a:lvl1pPr>
          </a:lstStyle>
          <a:p>
            <a:pPr>
              <a:defRPr b="0"/>
            </a:pPr>
            <a:r>
              <a:rPr b="1"/>
              <a:t>Motivations</a:t>
            </a:r>
          </a:p>
        </p:txBody>
      </p:sp>
      <p:grpSp>
        <p:nvGrpSpPr>
          <p:cNvPr id="288" name="Group"/>
          <p:cNvGrpSpPr/>
          <p:nvPr/>
        </p:nvGrpSpPr>
        <p:grpSpPr>
          <a:xfrm>
            <a:off x="6858840" y="8595951"/>
            <a:ext cx="4883636" cy="4703120"/>
            <a:chOff x="0" y="127000"/>
            <a:chExt cx="4883635" cy="4703119"/>
          </a:xfrm>
        </p:grpSpPr>
        <p:sp>
          <p:nvSpPr>
            <p:cNvPr id="270" name="Support Local Businesses"/>
            <p:cNvSpPr txBox="1"/>
            <p:nvPr/>
          </p:nvSpPr>
          <p:spPr>
            <a:xfrm>
              <a:off x="0" y="1764149"/>
              <a:ext cx="4511203" cy="565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433">
                <a:defRPr sz="2100">
                  <a:solidFill>
                    <a:srgbClr val="323232"/>
                  </a:solidFill>
                  <a:latin typeface="Helvetica"/>
                  <a:ea typeface="Helvetica"/>
                  <a:cs typeface="Helvetica"/>
                  <a:sym typeface="Helvetica"/>
                </a:defRPr>
              </a:lvl1pPr>
            </a:lstStyle>
            <a:p>
              <a:pPr/>
              <a:r>
                <a:t>Support Local Businesses</a:t>
              </a:r>
            </a:p>
          </p:txBody>
        </p:sp>
        <p:sp>
          <p:nvSpPr>
            <p:cNvPr id="271" name="Instagram/Pinterst"/>
            <p:cNvSpPr txBox="1"/>
            <p:nvPr/>
          </p:nvSpPr>
          <p:spPr>
            <a:xfrm>
              <a:off x="0" y="946095"/>
              <a:ext cx="3834498" cy="5600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433">
                <a:defRPr sz="2100">
                  <a:solidFill>
                    <a:srgbClr val="323232"/>
                  </a:solidFill>
                  <a:latin typeface="Helvetica"/>
                  <a:ea typeface="Helvetica"/>
                  <a:cs typeface="Helvetica"/>
                  <a:sym typeface="Helvetica"/>
                </a:defRPr>
              </a:lvl1pPr>
            </a:lstStyle>
            <a:p>
              <a:pPr/>
              <a:r>
                <a:t>Instagram/Pinterst</a:t>
              </a:r>
            </a:p>
          </p:txBody>
        </p:sp>
        <p:sp>
          <p:nvSpPr>
            <p:cNvPr id="272" name="Community Reputation"/>
            <p:cNvSpPr txBox="1"/>
            <p:nvPr/>
          </p:nvSpPr>
          <p:spPr>
            <a:xfrm>
              <a:off x="0" y="127000"/>
              <a:ext cx="3396068" cy="473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433">
                <a:defRPr sz="2100">
                  <a:solidFill>
                    <a:srgbClr val="323232"/>
                  </a:solidFill>
                  <a:latin typeface="Helvetica"/>
                  <a:ea typeface="Helvetica"/>
                  <a:cs typeface="Helvetica"/>
                  <a:sym typeface="Helvetica"/>
                </a:defRPr>
              </a:lvl1pPr>
            </a:lstStyle>
            <a:p>
              <a:pPr/>
              <a:r>
                <a:t>Community Reputation</a:t>
              </a:r>
            </a:p>
          </p:txBody>
        </p:sp>
        <p:sp>
          <p:nvSpPr>
            <p:cNvPr id="273" name="Rectangle"/>
            <p:cNvSpPr/>
            <p:nvPr/>
          </p:nvSpPr>
          <p:spPr>
            <a:xfrm>
              <a:off x="16911" y="2175819"/>
              <a:ext cx="4866725" cy="200211"/>
            </a:xfrm>
            <a:prstGeom prst="rect">
              <a:avLst/>
            </a:prstGeom>
            <a:solidFill>
              <a:srgbClr val="EFEFE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74" name="Rectangle"/>
            <p:cNvSpPr/>
            <p:nvPr/>
          </p:nvSpPr>
          <p:spPr>
            <a:xfrm>
              <a:off x="16914" y="2175819"/>
              <a:ext cx="822925" cy="200211"/>
            </a:xfrm>
            <a:prstGeom prst="rect">
              <a:avLst/>
            </a:prstGeom>
            <a:solidFill>
              <a:srgbClr val="ECDF39"/>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75" name="Rectangle"/>
            <p:cNvSpPr/>
            <p:nvPr/>
          </p:nvSpPr>
          <p:spPr>
            <a:xfrm>
              <a:off x="16911" y="1359017"/>
              <a:ext cx="4866725" cy="200211"/>
            </a:xfrm>
            <a:prstGeom prst="rect">
              <a:avLst/>
            </a:prstGeom>
            <a:solidFill>
              <a:srgbClr val="EFEFE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76" name="Rectangle"/>
            <p:cNvSpPr/>
            <p:nvPr/>
          </p:nvSpPr>
          <p:spPr>
            <a:xfrm>
              <a:off x="16913" y="1359017"/>
              <a:ext cx="4065720" cy="200211"/>
            </a:xfrm>
            <a:prstGeom prst="rect">
              <a:avLst/>
            </a:prstGeom>
            <a:solidFill>
              <a:srgbClr val="FF5657"/>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77" name="Rectangle"/>
            <p:cNvSpPr/>
            <p:nvPr/>
          </p:nvSpPr>
          <p:spPr>
            <a:xfrm>
              <a:off x="16911" y="542214"/>
              <a:ext cx="4866725" cy="200211"/>
            </a:xfrm>
            <a:prstGeom prst="rect">
              <a:avLst/>
            </a:prstGeom>
            <a:solidFill>
              <a:srgbClr val="EFEFE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78" name="Rectangle"/>
            <p:cNvSpPr/>
            <p:nvPr/>
          </p:nvSpPr>
          <p:spPr>
            <a:xfrm>
              <a:off x="16914" y="542214"/>
              <a:ext cx="2494167" cy="200211"/>
            </a:xfrm>
            <a:prstGeom prst="rect">
              <a:avLst/>
            </a:prstGeom>
            <a:solidFill>
              <a:srgbClr val="5A50FE"/>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79" name="DIY Bloggers"/>
            <p:cNvSpPr txBox="1"/>
            <p:nvPr/>
          </p:nvSpPr>
          <p:spPr>
            <a:xfrm>
              <a:off x="0" y="4218239"/>
              <a:ext cx="3468467" cy="50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433">
                <a:defRPr sz="2100">
                  <a:solidFill>
                    <a:srgbClr val="323232"/>
                  </a:solidFill>
                  <a:latin typeface="Helvetica"/>
                  <a:ea typeface="Helvetica"/>
                  <a:cs typeface="Helvetica"/>
                  <a:sym typeface="Helvetica"/>
                </a:defRPr>
              </a:lvl1pPr>
            </a:lstStyle>
            <a:p>
              <a:pPr/>
              <a:r>
                <a:t>DIY Bloggers</a:t>
              </a:r>
            </a:p>
          </p:txBody>
        </p:sp>
        <p:sp>
          <p:nvSpPr>
            <p:cNvPr id="280" name="Child Safety"/>
            <p:cNvSpPr txBox="1"/>
            <p:nvPr/>
          </p:nvSpPr>
          <p:spPr>
            <a:xfrm>
              <a:off x="-1" y="3400185"/>
              <a:ext cx="3978544" cy="531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433">
                <a:defRPr sz="2100">
                  <a:solidFill>
                    <a:srgbClr val="323232"/>
                  </a:solidFill>
                  <a:latin typeface="Helvetica"/>
                  <a:ea typeface="Helvetica"/>
                  <a:cs typeface="Helvetica"/>
                  <a:sym typeface="Helvetica"/>
                </a:defRPr>
              </a:lvl1pPr>
            </a:lstStyle>
            <a:p>
              <a:pPr/>
              <a:r>
                <a:t>Child Safety</a:t>
              </a:r>
            </a:p>
          </p:txBody>
        </p:sp>
        <p:sp>
          <p:nvSpPr>
            <p:cNvPr id="281" name="Nursery Design &amp; Esthetic"/>
            <p:cNvSpPr txBox="1"/>
            <p:nvPr/>
          </p:nvSpPr>
          <p:spPr>
            <a:xfrm>
              <a:off x="-1" y="2581089"/>
              <a:ext cx="4272400" cy="544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433">
                <a:defRPr sz="2100">
                  <a:solidFill>
                    <a:srgbClr val="323232"/>
                  </a:solidFill>
                  <a:latin typeface="Helvetica"/>
                  <a:ea typeface="Helvetica"/>
                  <a:cs typeface="Helvetica"/>
                  <a:sym typeface="Helvetica"/>
                </a:defRPr>
              </a:lvl1pPr>
            </a:lstStyle>
            <a:p>
              <a:pPr/>
              <a:r>
                <a:t>Nursery Design &amp; Esthetic</a:t>
              </a:r>
            </a:p>
          </p:txBody>
        </p:sp>
        <p:sp>
          <p:nvSpPr>
            <p:cNvPr id="282" name="Rectangle"/>
            <p:cNvSpPr/>
            <p:nvPr/>
          </p:nvSpPr>
          <p:spPr>
            <a:xfrm>
              <a:off x="16911" y="4629909"/>
              <a:ext cx="4866725" cy="200211"/>
            </a:xfrm>
            <a:prstGeom prst="rect">
              <a:avLst/>
            </a:prstGeom>
            <a:solidFill>
              <a:srgbClr val="EFEFE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83" name="Rectangle"/>
            <p:cNvSpPr/>
            <p:nvPr/>
          </p:nvSpPr>
          <p:spPr>
            <a:xfrm>
              <a:off x="16914" y="4629909"/>
              <a:ext cx="2007506" cy="200211"/>
            </a:xfrm>
            <a:prstGeom prst="rect">
              <a:avLst/>
            </a:prstGeom>
            <a:solidFill>
              <a:srgbClr val="646464"/>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84" name="Rectangle"/>
            <p:cNvSpPr/>
            <p:nvPr/>
          </p:nvSpPr>
          <p:spPr>
            <a:xfrm>
              <a:off x="16911" y="3813107"/>
              <a:ext cx="4866725" cy="200211"/>
            </a:xfrm>
            <a:prstGeom prst="rect">
              <a:avLst/>
            </a:prstGeom>
            <a:solidFill>
              <a:srgbClr val="EFEFE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85" name="Rectangle"/>
            <p:cNvSpPr/>
            <p:nvPr/>
          </p:nvSpPr>
          <p:spPr>
            <a:xfrm>
              <a:off x="16913" y="3813107"/>
              <a:ext cx="4447639" cy="200211"/>
            </a:xfrm>
            <a:prstGeom prst="rect">
              <a:avLst/>
            </a:prstGeom>
            <a:solidFill>
              <a:srgbClr val="AA7BF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86" name="Rectangle"/>
            <p:cNvSpPr/>
            <p:nvPr/>
          </p:nvSpPr>
          <p:spPr>
            <a:xfrm>
              <a:off x="16911" y="2996304"/>
              <a:ext cx="4866725" cy="200211"/>
            </a:xfrm>
            <a:prstGeom prst="rect">
              <a:avLst/>
            </a:prstGeom>
            <a:solidFill>
              <a:srgbClr val="EFEFEF"/>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sp>
          <p:nvSpPr>
            <p:cNvPr id="287" name="Rectangle"/>
            <p:cNvSpPr/>
            <p:nvPr/>
          </p:nvSpPr>
          <p:spPr>
            <a:xfrm>
              <a:off x="16914" y="2996304"/>
              <a:ext cx="3780458" cy="200211"/>
            </a:xfrm>
            <a:prstGeom prst="rect">
              <a:avLst/>
            </a:prstGeom>
            <a:solidFill>
              <a:srgbClr val="31B277"/>
            </a:solidFill>
            <a:ln w="12700" cap="flat">
              <a:noFill/>
              <a:miter lim="400000"/>
            </a:ln>
            <a:effectLst/>
          </p:spPr>
          <p:txBody>
            <a:bodyPr wrap="square" lIns="45719" tIns="45719" rIns="45719" bIns="45719" numCol="1" anchor="ctr">
              <a:noAutofit/>
            </a:bodyPr>
            <a:lstStyle/>
            <a:p>
              <a:pPr defTabSz="1828433">
                <a:defRPr sz="3600">
                  <a:solidFill>
                    <a:srgbClr val="999999"/>
                  </a:solidFill>
                  <a:latin typeface="Calibri"/>
                  <a:ea typeface="Calibri"/>
                  <a:cs typeface="Calibri"/>
                  <a:sym typeface="Calibri"/>
                </a:defRPr>
              </a:pPr>
            </a:p>
          </p:txBody>
        </p:sp>
      </p:gr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85"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886" name="LANDING PAGES"/>
          <p:cNvSpPr txBox="1"/>
          <p:nvPr/>
        </p:nvSpPr>
        <p:spPr>
          <a:xfrm>
            <a:off x="2305325" y="1172894"/>
            <a:ext cx="877087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LANDING </a:t>
            </a:r>
            <a:r>
              <a:rPr>
                <a:solidFill>
                  <a:srgbClr val="2D3A4D"/>
                </a:solidFill>
              </a:rPr>
              <a:t>PAGES</a:t>
            </a:r>
          </a:p>
        </p:txBody>
      </p:sp>
      <p:pic>
        <p:nvPicPr>
          <p:cNvPr id="887" name="Screen Shot 2023-04-17 at 4.13.39 PM.png" descr="Screen Shot 2023-04-17 at 4.13.39 PM.png"/>
          <p:cNvPicPr>
            <a:picLocks noChangeAspect="1"/>
          </p:cNvPicPr>
          <p:nvPr/>
        </p:nvPicPr>
        <p:blipFill>
          <a:blip r:embed="rId3">
            <a:extLst/>
          </a:blip>
          <a:stretch>
            <a:fillRect/>
          </a:stretch>
        </p:blipFill>
        <p:spPr>
          <a:xfrm>
            <a:off x="1684794" y="3567833"/>
            <a:ext cx="13241019" cy="8248504"/>
          </a:xfrm>
          <a:prstGeom prst="rect">
            <a:avLst/>
          </a:prstGeom>
          <a:ln w="12700">
            <a:miter lim="400000"/>
          </a:ln>
          <a:effectLst>
            <a:outerShdw sx="100000" sy="100000" kx="0" ky="0" algn="b" rotWithShape="0" blurRad="177800" dist="82587" dir="2419961">
              <a:srgbClr val="000000">
                <a:alpha val="70000"/>
              </a:srgbClr>
            </a:outerShdw>
          </a:effectLst>
        </p:spPr>
      </p:pic>
      <p:pic>
        <p:nvPicPr>
          <p:cNvPr id="888" name="1121_International_Mockups-13.png" descr="1121_International_Mockups-13.png"/>
          <p:cNvPicPr>
            <a:picLocks noChangeAspect="1"/>
          </p:cNvPicPr>
          <p:nvPr/>
        </p:nvPicPr>
        <p:blipFill>
          <a:blip r:embed="rId4">
            <a:extLst/>
          </a:blip>
          <a:stretch>
            <a:fillRect/>
          </a:stretch>
        </p:blipFill>
        <p:spPr>
          <a:xfrm>
            <a:off x="17178004" y="1993653"/>
            <a:ext cx="4633529" cy="9265278"/>
          </a:xfrm>
          <a:prstGeom prst="rect">
            <a:avLst/>
          </a:prstGeom>
          <a:ln w="12700">
            <a:miter lim="400000"/>
          </a:ln>
          <a:effectLst>
            <a:outerShdw sx="100000" sy="100000" kx="0" ky="0" algn="b" rotWithShape="0" blurRad="330200" dist="0" dir="0">
              <a:srgbClr val="000000">
                <a:alpha val="88469"/>
              </a:srgbClr>
            </a:outerShdw>
          </a:effectLst>
        </p:spPr>
      </p:pic>
      <p:pic>
        <p:nvPicPr>
          <p:cNvPr id="889" name="Screen Shot 2023-04-17 at 4.16.35 PM.png" descr="Screen Shot 2023-04-17 at 4.16.35 PM.png"/>
          <p:cNvPicPr>
            <a:picLocks noChangeAspect="1"/>
          </p:cNvPicPr>
          <p:nvPr/>
        </p:nvPicPr>
        <p:blipFill>
          <a:blip r:embed="rId5">
            <a:extLst/>
          </a:blip>
          <a:stretch>
            <a:fillRect/>
          </a:stretch>
        </p:blipFill>
        <p:spPr>
          <a:xfrm>
            <a:off x="16881462" y="2918871"/>
            <a:ext cx="5226611" cy="7254087"/>
          </a:xfrm>
          <a:prstGeom prst="rect">
            <a:avLst/>
          </a:prstGeom>
          <a:ln w="12700">
            <a:miter lim="400000"/>
          </a:ln>
          <a:effectLst>
            <a:outerShdw sx="100000" sy="100000" kx="0" ky="0" algn="b" rotWithShape="0" blurRad="177800" dist="82587" dir="2419961">
              <a:srgbClr val="000000">
                <a:alpha val="70000"/>
              </a:srgbClr>
            </a:outerShdw>
          </a:effectLst>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92"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893" name="Heat Maps"/>
          <p:cNvSpPr txBox="1"/>
          <p:nvPr/>
        </p:nvSpPr>
        <p:spPr>
          <a:xfrm>
            <a:off x="2305325" y="1172894"/>
            <a:ext cx="620565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5E8692"/>
                </a:solidFill>
                <a:latin typeface="Helvetica"/>
                <a:ea typeface="Helvetica"/>
                <a:cs typeface="Helvetica"/>
                <a:sym typeface="Helvetica"/>
              </a:defRPr>
            </a:lvl1pPr>
          </a:lstStyle>
          <a:p>
            <a:pPr/>
            <a:r>
              <a:t>Heat Maps</a:t>
            </a:r>
          </a:p>
        </p:txBody>
      </p:sp>
      <p:pic>
        <p:nvPicPr>
          <p:cNvPr id="894" name="Screenshot 2023-04-26 at 11.33.51 AM.png" descr="Screenshot 2023-04-26 at 11.33.51 AM.png"/>
          <p:cNvPicPr>
            <a:picLocks noChangeAspect="1"/>
          </p:cNvPicPr>
          <p:nvPr/>
        </p:nvPicPr>
        <p:blipFill>
          <a:blip r:embed="rId3">
            <a:extLst/>
          </a:blip>
          <a:stretch>
            <a:fillRect/>
          </a:stretch>
        </p:blipFill>
        <p:spPr>
          <a:xfrm>
            <a:off x="1193531" y="2672044"/>
            <a:ext cx="20243297" cy="10512713"/>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97"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898" name="Email nurturing flows"/>
          <p:cNvSpPr txBox="1"/>
          <p:nvPr/>
        </p:nvSpPr>
        <p:spPr>
          <a:xfrm>
            <a:off x="2305325" y="1172894"/>
            <a:ext cx="1401195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5E8692"/>
                </a:solidFill>
              </a:rPr>
              <a:t>Email nurturing </a:t>
            </a:r>
            <a:r>
              <a:rPr>
                <a:solidFill>
                  <a:srgbClr val="2D3A4D"/>
                </a:solidFill>
              </a:rPr>
              <a:t>flows</a:t>
            </a:r>
          </a:p>
        </p:txBody>
      </p:sp>
      <p:pic>
        <p:nvPicPr>
          <p:cNvPr id="899" name="Screenshot 2023-05-02 at 3.44.30 PM.png" descr="Screenshot 2023-05-02 at 3.44.30 PM.png"/>
          <p:cNvPicPr>
            <a:picLocks noChangeAspect="1"/>
          </p:cNvPicPr>
          <p:nvPr/>
        </p:nvPicPr>
        <p:blipFill>
          <a:blip r:embed="rId3">
            <a:extLst/>
          </a:blip>
          <a:stretch>
            <a:fillRect/>
          </a:stretch>
        </p:blipFill>
        <p:spPr>
          <a:xfrm>
            <a:off x="5335026" y="2402642"/>
            <a:ext cx="13713948" cy="11493446"/>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1"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902" name="Image" descr="Image"/>
          <p:cNvPicPr>
            <a:picLocks noChangeAspect="1"/>
          </p:cNvPicPr>
          <p:nvPr/>
        </p:nvPicPr>
        <p:blipFill>
          <a:blip r:embed="rId3">
            <a:extLst/>
          </a:blip>
          <a:stretch>
            <a:fillRect/>
          </a:stretch>
        </p:blipFill>
        <p:spPr>
          <a:xfrm>
            <a:off x="772455" y="10959413"/>
            <a:ext cx="2924125" cy="4093808"/>
          </a:xfrm>
          <a:prstGeom prst="rect">
            <a:avLst/>
          </a:prstGeom>
          <a:ln w="12700">
            <a:miter lim="400000"/>
          </a:ln>
        </p:spPr>
      </p:pic>
      <p:pic>
        <p:nvPicPr>
          <p:cNvPr id="903"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904" name="Definitions…"/>
          <p:cNvSpPr txBox="1"/>
          <p:nvPr/>
        </p:nvSpPr>
        <p:spPr>
          <a:xfrm>
            <a:off x="16983533" y="2983692"/>
            <a:ext cx="6921149" cy="7787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Influencer: </a:t>
            </a:r>
            <a:r>
              <a:t>a person with the ability to influence potential buyers of a product or service by promoting or recommending the items on social media.</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Affiliate:</a:t>
            </a:r>
            <a:r>
              <a:t> an individual or a company that markets the seller's product in an appealing way to potential consumers.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Brand Collaboration</a:t>
            </a:r>
            <a:r>
              <a:t>: an excellent way for companies to cross-promote and reach new audiences. When two brands team up, they each bring their own customer base, social media community and resources to the table.</a:t>
            </a:r>
          </a:p>
        </p:txBody>
      </p:sp>
      <p:pic>
        <p:nvPicPr>
          <p:cNvPr id="905" name="Image" descr="Image"/>
          <p:cNvPicPr>
            <a:picLocks noChangeAspect="1"/>
          </p:cNvPicPr>
          <p:nvPr/>
        </p:nvPicPr>
        <p:blipFill>
          <a:blip r:embed="rId5">
            <a:extLst/>
          </a:blip>
          <a:stretch>
            <a:fillRect/>
          </a:stretch>
        </p:blipFill>
        <p:spPr>
          <a:xfrm>
            <a:off x="16620538" y="10877477"/>
            <a:ext cx="3810001" cy="2794001"/>
          </a:xfrm>
          <a:prstGeom prst="rect">
            <a:avLst/>
          </a:prstGeom>
          <a:ln w="12700">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02"/>
                                        </p:tgtEl>
                                        <p:attrNameLst>
                                          <p:attrName>style.visibility</p:attrName>
                                        </p:attrNameLst>
                                      </p:cBhvr>
                                      <p:to>
                                        <p:strVal val="visible"/>
                                      </p:to>
                                    </p:set>
                                    <p:anim calcmode="lin" valueType="num">
                                      <p:cBhvr>
                                        <p:cTn id="7" dur="1000" fill="hold"/>
                                        <p:tgtEl>
                                          <p:spTgt spid="902"/>
                                        </p:tgtEl>
                                        <p:attrNameLst>
                                          <p:attrName>ppt_x</p:attrName>
                                        </p:attrNameLst>
                                      </p:cBhvr>
                                      <p:tavLst>
                                        <p:tav tm="0">
                                          <p:val>
                                            <p:strVal val="#ppt_x"/>
                                          </p:val>
                                        </p:tav>
                                        <p:tav tm="100000">
                                          <p:val>
                                            <p:strVal val="#ppt_x"/>
                                          </p:val>
                                        </p:tav>
                                      </p:tavLst>
                                    </p:anim>
                                    <p:anim calcmode="lin" valueType="num">
                                      <p:cBhvr>
                                        <p:cTn id="8" dur="1000" fill="hold"/>
                                        <p:tgtEl>
                                          <p:spTgt spid="9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902"/>
                                        </p:tgtEl>
                                        <p:attrNameLst>
                                          <p:attrName>ppt_x</p:attrName>
                                        </p:attrNameLst>
                                      </p:cBhvr>
                                      <p:tavLst>
                                        <p:tav tm="0">
                                          <p:val>
                                            <p:strVal val="ppt_x"/>
                                          </p:val>
                                        </p:tav>
                                        <p:tav tm="100000">
                                          <p:val>
                                            <p:strVal val="ppt_x"/>
                                          </p:val>
                                        </p:tav>
                                      </p:tavLst>
                                    </p:anim>
                                    <p:anim calcmode="lin" valueType="num">
                                      <p:cBhvr>
                                        <p:cTn id="13" dur="1000" fill="hold"/>
                                        <p:tgtEl>
                                          <p:spTgt spid="902"/>
                                        </p:tgtEl>
                                        <p:attrNameLst>
                                          <p:attrName>ppt_y</p:attrName>
                                        </p:attrNameLst>
                                      </p:cBhvr>
                                      <p:tavLst>
                                        <p:tav tm="0">
                                          <p:val>
                                            <p:strVal val="ppt_y"/>
                                          </p:val>
                                        </p:tav>
                                        <p:tav tm="100000">
                                          <p:val>
                                            <p:strVal val="1+ppt_h/2"/>
                                          </p:val>
                                        </p:tav>
                                      </p:tavLst>
                                    </p:anim>
                                    <p:set>
                                      <p:cBhvr>
                                        <p:cTn id="14" fill="hold">
                                          <p:stCondLst>
                                            <p:cond delay="999"/>
                                          </p:stCondLst>
                                        </p:cTn>
                                        <p:tgtEl>
                                          <p:spTgt spid="9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2" grpId="1"/>
      <p:bldP build="whole" bldLvl="1" animBg="1" rev="0" advAuto="0" spid="902" grpId="2"/>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Rectangle"/>
          <p:cNvSpPr/>
          <p:nvPr/>
        </p:nvSpPr>
        <p:spPr>
          <a:xfrm>
            <a:off x="20280348" y="-135126"/>
            <a:ext cx="4189733" cy="13986252"/>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908" name="Image" descr="Image"/>
          <p:cNvPicPr>
            <a:picLocks noChangeAspect="1"/>
          </p:cNvPicPr>
          <p:nvPr/>
        </p:nvPicPr>
        <p:blipFill>
          <a:blip r:embed="rId2">
            <a:extLst/>
          </a:blip>
          <a:stretch>
            <a:fillRect/>
          </a:stretch>
        </p:blipFill>
        <p:spPr>
          <a:xfrm>
            <a:off x="1245008" y="1489973"/>
            <a:ext cx="573964" cy="686642"/>
          </a:xfrm>
          <a:prstGeom prst="rect">
            <a:avLst/>
          </a:prstGeom>
          <a:ln w="12700">
            <a:miter lim="400000"/>
          </a:ln>
        </p:spPr>
      </p:pic>
      <p:sp>
        <p:nvSpPr>
          <p:cNvPr id="909" name="INFLUENCERS"/>
          <p:cNvSpPr txBox="1"/>
          <p:nvPr/>
        </p:nvSpPr>
        <p:spPr>
          <a:xfrm>
            <a:off x="2305325" y="1172894"/>
            <a:ext cx="756293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5E8692"/>
                </a:solidFill>
                <a:latin typeface="Helvetica"/>
                <a:ea typeface="Helvetica"/>
                <a:cs typeface="Helvetica"/>
                <a:sym typeface="Helvetica"/>
              </a:defRPr>
            </a:lvl1pPr>
          </a:lstStyle>
          <a:p>
            <a:pPr/>
            <a:r>
              <a:t>INFLUENCERS</a:t>
            </a:r>
          </a:p>
        </p:txBody>
      </p:sp>
      <p:pic>
        <p:nvPicPr>
          <p:cNvPr id="910" name="Screenshot 2023-04-26 at 11.39.38 AM.png" descr="Screenshot 2023-04-26 at 11.39.38 AM.png"/>
          <p:cNvPicPr>
            <a:picLocks noChangeAspect="1"/>
          </p:cNvPicPr>
          <p:nvPr/>
        </p:nvPicPr>
        <p:blipFill>
          <a:blip r:embed="rId3">
            <a:extLst/>
          </a:blip>
          <a:stretch>
            <a:fillRect/>
          </a:stretch>
        </p:blipFill>
        <p:spPr>
          <a:xfrm>
            <a:off x="1313799" y="2602891"/>
            <a:ext cx="18338801" cy="10502901"/>
          </a:xfrm>
          <a:prstGeom prst="rect">
            <a:avLst/>
          </a:prstGeom>
          <a:ln w="25400">
            <a:solidFill>
              <a:srgbClr val="000000"/>
            </a:solidFill>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913" name="Image" descr="Image"/>
          <p:cNvPicPr>
            <a:picLocks noChangeAspect="1"/>
          </p:cNvPicPr>
          <p:nvPr/>
        </p:nvPicPr>
        <p:blipFill>
          <a:blip r:embed="rId3">
            <a:extLst/>
          </a:blip>
          <a:stretch>
            <a:fillRect/>
          </a:stretch>
        </p:blipFill>
        <p:spPr>
          <a:xfrm>
            <a:off x="768984" y="10959013"/>
            <a:ext cx="2729714" cy="4094608"/>
          </a:xfrm>
          <a:prstGeom prst="rect">
            <a:avLst/>
          </a:prstGeom>
          <a:ln w="12700">
            <a:miter lim="400000"/>
          </a:ln>
        </p:spPr>
      </p:pic>
      <p:pic>
        <p:nvPicPr>
          <p:cNvPr id="914" name="Image" descr="Image"/>
          <p:cNvPicPr>
            <a:picLocks noChangeAspect="1"/>
          </p:cNvPicPr>
          <p:nvPr/>
        </p:nvPicPr>
        <p:blipFill>
          <a:blip r:embed="rId4">
            <a:extLst/>
          </a:blip>
          <a:stretch>
            <a:fillRect/>
          </a:stretch>
        </p:blipFill>
        <p:spPr>
          <a:xfrm>
            <a:off x="18628093" y="635000"/>
            <a:ext cx="5120908" cy="1755699"/>
          </a:xfrm>
          <a:prstGeom prst="rect">
            <a:avLst/>
          </a:prstGeom>
          <a:ln w="12700">
            <a:miter lim="400000"/>
          </a:ln>
        </p:spPr>
      </p:pic>
      <p:sp>
        <p:nvSpPr>
          <p:cNvPr id="915" name="Definitions…"/>
          <p:cNvSpPr txBox="1"/>
          <p:nvPr/>
        </p:nvSpPr>
        <p:spPr>
          <a:xfrm>
            <a:off x="17654953" y="3360342"/>
            <a:ext cx="5924830"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CAC | CPA:</a:t>
            </a:r>
            <a:r>
              <a:t> Customer Acquisition Cost and Cost per Acquisition.</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CRM:</a:t>
            </a:r>
            <a:r>
              <a:t> Customer Relationship Management platform.</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13"/>
                                        </p:tgtEl>
                                        <p:attrNameLst>
                                          <p:attrName>style.visibility</p:attrName>
                                        </p:attrNameLst>
                                      </p:cBhvr>
                                      <p:to>
                                        <p:strVal val="visible"/>
                                      </p:to>
                                    </p:set>
                                    <p:anim calcmode="lin" valueType="num">
                                      <p:cBhvr>
                                        <p:cTn id="7" dur="1000" fill="hold"/>
                                        <p:tgtEl>
                                          <p:spTgt spid="913"/>
                                        </p:tgtEl>
                                        <p:attrNameLst>
                                          <p:attrName>ppt_x</p:attrName>
                                        </p:attrNameLst>
                                      </p:cBhvr>
                                      <p:tavLst>
                                        <p:tav tm="0">
                                          <p:val>
                                            <p:strVal val="#ppt_x"/>
                                          </p:val>
                                        </p:tav>
                                        <p:tav tm="100000">
                                          <p:val>
                                            <p:strVal val="#ppt_x"/>
                                          </p:val>
                                        </p:tav>
                                      </p:tavLst>
                                    </p:anim>
                                    <p:anim calcmode="lin" valueType="num">
                                      <p:cBhvr>
                                        <p:cTn id="8" dur="1000" fill="hold"/>
                                        <p:tgtEl>
                                          <p:spTgt spid="9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913"/>
                                        </p:tgtEl>
                                        <p:attrNameLst>
                                          <p:attrName>ppt_x</p:attrName>
                                        </p:attrNameLst>
                                      </p:cBhvr>
                                      <p:tavLst>
                                        <p:tav tm="0">
                                          <p:val>
                                            <p:strVal val="ppt_x"/>
                                          </p:val>
                                        </p:tav>
                                        <p:tav tm="100000">
                                          <p:val>
                                            <p:strVal val="ppt_x"/>
                                          </p:val>
                                        </p:tav>
                                      </p:tavLst>
                                    </p:anim>
                                    <p:anim calcmode="lin" valueType="num">
                                      <p:cBhvr>
                                        <p:cTn id="13" dur="1000" fill="hold"/>
                                        <p:tgtEl>
                                          <p:spTgt spid="913"/>
                                        </p:tgtEl>
                                        <p:attrNameLst>
                                          <p:attrName>ppt_y</p:attrName>
                                        </p:attrNameLst>
                                      </p:cBhvr>
                                      <p:tavLst>
                                        <p:tav tm="0">
                                          <p:val>
                                            <p:strVal val="ppt_y"/>
                                          </p:val>
                                        </p:tav>
                                        <p:tav tm="100000">
                                          <p:val>
                                            <p:strVal val="1+ppt_h/2"/>
                                          </p:val>
                                        </p:tav>
                                      </p:tavLst>
                                    </p:anim>
                                    <p:set>
                                      <p:cBhvr>
                                        <p:cTn id="14" fill="hold">
                                          <p:stCondLst>
                                            <p:cond delay="999"/>
                                          </p:stCondLst>
                                        </p:cTn>
                                        <p:tgtEl>
                                          <p:spTgt spid="9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3" grpId="2"/>
      <p:bldP build="whole" bldLvl="1" animBg="1" rev="0" advAuto="0" spid="913"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Rectangle"/>
          <p:cNvSpPr/>
          <p:nvPr/>
        </p:nvSpPr>
        <p:spPr>
          <a:xfrm>
            <a:off x="-124532" y="-162154"/>
            <a:ext cx="24633064" cy="14040308"/>
          </a:xfrm>
          <a:prstGeom prst="rect">
            <a:avLst/>
          </a:prstGeom>
          <a:solidFill>
            <a:srgbClr val="2D3A4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918" name="Image" descr="Image"/>
          <p:cNvPicPr>
            <a:picLocks noChangeAspect="1"/>
          </p:cNvPicPr>
          <p:nvPr/>
        </p:nvPicPr>
        <p:blipFill>
          <a:blip r:embed="rId2">
            <a:extLst/>
          </a:blip>
          <a:stretch>
            <a:fillRect/>
          </a:stretch>
        </p:blipFill>
        <p:spPr>
          <a:xfrm>
            <a:off x="6711283" y="11678066"/>
            <a:ext cx="10961434" cy="5924576"/>
          </a:xfrm>
          <a:prstGeom prst="rect">
            <a:avLst/>
          </a:prstGeom>
          <a:ln w="12700">
            <a:miter lim="400000"/>
          </a:ln>
        </p:spPr>
      </p:pic>
      <p:pic>
        <p:nvPicPr>
          <p:cNvPr id="919" name="Image" descr="Image"/>
          <p:cNvPicPr>
            <a:picLocks noChangeAspect="1"/>
          </p:cNvPicPr>
          <p:nvPr/>
        </p:nvPicPr>
        <p:blipFill>
          <a:blip r:embed="rId3">
            <a:alphaModFix amt="15000"/>
            <a:extLst/>
          </a:blip>
          <a:stretch>
            <a:fillRect/>
          </a:stretch>
        </p:blipFill>
        <p:spPr>
          <a:xfrm>
            <a:off x="11188185" y="-457827"/>
            <a:ext cx="2007631" cy="1054101"/>
          </a:xfrm>
          <a:prstGeom prst="rect">
            <a:avLst/>
          </a:prstGeom>
          <a:ln w="12700">
            <a:miter lim="400000"/>
          </a:ln>
        </p:spPr>
      </p:pic>
      <p:pic>
        <p:nvPicPr>
          <p:cNvPr id="920" name="Image" descr="Image"/>
          <p:cNvPicPr>
            <a:picLocks noChangeAspect="1"/>
          </p:cNvPicPr>
          <p:nvPr/>
        </p:nvPicPr>
        <p:blipFill>
          <a:blip r:embed="rId4">
            <a:extLst/>
          </a:blip>
          <a:stretch>
            <a:fillRect/>
          </a:stretch>
        </p:blipFill>
        <p:spPr>
          <a:xfrm>
            <a:off x="7544280" y="5115344"/>
            <a:ext cx="9295441" cy="34853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Rectangle"/>
          <p:cNvSpPr/>
          <p:nvPr/>
        </p:nvSpPr>
        <p:spPr>
          <a:xfrm>
            <a:off x="-78431" y="-135126"/>
            <a:ext cx="5885155" cy="13986252"/>
          </a:xfrm>
          <a:prstGeom prst="rect">
            <a:avLst/>
          </a:prstGeom>
          <a:solidFill>
            <a:srgbClr val="FAF6EE"/>
          </a:solidFill>
          <a:ln w="12700">
            <a:miter lim="400000"/>
          </a:ln>
        </p:spPr>
        <p:txBody>
          <a:bodyPr lIns="50800" tIns="50800" rIns="50800" bIns="50800" anchor="ctr"/>
          <a:lstStyle/>
          <a:p>
            <a:pPr defTabSz="825500">
              <a:defRPr sz="3200">
                <a:solidFill>
                  <a:srgbClr val="FAF6EE"/>
                </a:solidFill>
                <a:latin typeface="Helvetica Neue Medium"/>
                <a:ea typeface="Helvetica Neue Medium"/>
                <a:cs typeface="Helvetica Neue Medium"/>
                <a:sym typeface="Helvetica Neue Medium"/>
              </a:defRPr>
            </a:pPr>
          </a:p>
        </p:txBody>
      </p:sp>
      <p:pic>
        <p:nvPicPr>
          <p:cNvPr id="923" name="Image" descr="Image"/>
          <p:cNvPicPr>
            <a:picLocks noChangeAspect="1"/>
          </p:cNvPicPr>
          <p:nvPr/>
        </p:nvPicPr>
        <p:blipFill>
          <a:blip r:embed="rId2">
            <a:extLst/>
          </a:blip>
          <a:stretch>
            <a:fillRect/>
          </a:stretch>
        </p:blipFill>
        <p:spPr>
          <a:xfrm>
            <a:off x="-922724" y="2146563"/>
            <a:ext cx="14549255" cy="9422874"/>
          </a:xfrm>
          <a:prstGeom prst="rect">
            <a:avLst/>
          </a:prstGeom>
          <a:ln w="12700">
            <a:miter lim="400000"/>
          </a:ln>
        </p:spPr>
      </p:pic>
      <p:sp>
        <p:nvSpPr>
          <p:cNvPr id="924" name="Kudos was built with the goal of giving you better customer insights and an easier and more effective way to analyze your digital marketing."/>
          <p:cNvSpPr txBox="1"/>
          <p:nvPr/>
        </p:nvSpPr>
        <p:spPr>
          <a:xfrm>
            <a:off x="14410100" y="6871806"/>
            <a:ext cx="8311061"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pc="88" sz="4400">
                <a:solidFill>
                  <a:srgbClr val="2D3A4D"/>
                </a:solidFill>
                <a:latin typeface="Helvetica"/>
                <a:ea typeface="Helvetica"/>
                <a:cs typeface="Helvetica"/>
                <a:sym typeface="Helvetica"/>
              </a:defRPr>
            </a:lvl1pPr>
          </a:lstStyle>
          <a:p>
            <a:pPr/>
            <a:r>
              <a:t>Kudos was built with the goal of giving you better customer insights and an easier and more effective way to analyze your digital marketing.</a:t>
            </a:r>
          </a:p>
        </p:txBody>
      </p:sp>
      <p:sp>
        <p:nvSpPr>
          <p:cNvPr id="925" name="This platform was built with the business stakeholders in mind, not just the digital marketer."/>
          <p:cNvSpPr txBox="1"/>
          <p:nvPr/>
        </p:nvSpPr>
        <p:spPr>
          <a:xfrm>
            <a:off x="14410100" y="11141046"/>
            <a:ext cx="928585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buClr>
                <a:srgbClr val="5E8692"/>
              </a:buClr>
              <a:defRPr baseline="26666" spc="59" sz="3000">
                <a:solidFill>
                  <a:srgbClr val="2D3A4D"/>
                </a:solidFill>
                <a:latin typeface="Helvetica"/>
                <a:ea typeface="Helvetica"/>
                <a:cs typeface="Helvetica"/>
                <a:sym typeface="Helvetica"/>
              </a:defRPr>
            </a:lvl1pPr>
          </a:lstStyle>
          <a:p>
            <a:pPr/>
            <a:r>
              <a:t>This platform was built with the business stakeholders in mind, not just the digital marketer.</a:t>
            </a:r>
          </a:p>
        </p:txBody>
      </p:sp>
      <p:sp>
        <p:nvSpPr>
          <p:cNvPr id="926" name="Our business intelligence platform: made for your growth acceleration"/>
          <p:cNvSpPr txBox="1"/>
          <p:nvPr/>
        </p:nvSpPr>
        <p:spPr>
          <a:xfrm>
            <a:off x="14410100" y="3021665"/>
            <a:ext cx="8311061" cy="480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pc="310" sz="6200">
                <a:solidFill>
                  <a:srgbClr val="FCFAED"/>
                </a:solidFill>
                <a:latin typeface="Helvetica"/>
                <a:ea typeface="Helvetica"/>
                <a:cs typeface="Helvetica"/>
                <a:sym typeface="Helvetica"/>
              </a:defRPr>
            </a:pPr>
            <a:r>
              <a:rPr>
                <a:solidFill>
                  <a:srgbClr val="2D3A4D"/>
                </a:solidFill>
              </a:rPr>
              <a:t>Our business intelligence platform:</a:t>
            </a:r>
            <a:r>
              <a:rPr>
                <a:solidFill>
                  <a:srgbClr val="5E8692"/>
                </a:solidFill>
              </a:rPr>
              <a:t> </a:t>
            </a:r>
            <a:r>
              <a:rPr>
                <a:solidFill>
                  <a:srgbClr val="E8975A"/>
                </a:solidFill>
              </a:rPr>
              <a:t>made for your growth acceleration</a:t>
            </a:r>
          </a:p>
        </p:txBody>
      </p:sp>
      <p:pic>
        <p:nvPicPr>
          <p:cNvPr id="927" name="Image" descr="Image"/>
          <p:cNvPicPr>
            <a:picLocks noChangeAspect="1"/>
          </p:cNvPicPr>
          <p:nvPr/>
        </p:nvPicPr>
        <p:blipFill>
          <a:blip r:embed="rId3">
            <a:extLst/>
          </a:blip>
          <a:stretch>
            <a:fillRect/>
          </a:stretch>
        </p:blipFill>
        <p:spPr>
          <a:xfrm>
            <a:off x="14542597" y="1489973"/>
            <a:ext cx="573965" cy="686642"/>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DIGITAL FLOW – YEAR LOOK BACK"/>
          <p:cNvSpPr txBox="1"/>
          <p:nvPr>
            <p:ph type="body" idx="22"/>
          </p:nvPr>
        </p:nvSpPr>
        <p:spPr>
          <a:xfrm>
            <a:off x="1369454" y="1171202"/>
            <a:ext cx="22135038" cy="1362075"/>
          </a:xfrm>
          <a:prstGeom prst="rect">
            <a:avLst/>
          </a:prstGeom>
        </p:spPr>
        <p:txBody>
          <a:bodyPr/>
          <a:lstStyle/>
          <a:p>
            <a:pPr/>
            <a:r>
              <a:t>DIGITAL FLOW – </a:t>
            </a:r>
            <a:r>
              <a:rPr>
                <a:solidFill>
                  <a:srgbClr val="CC4934"/>
                </a:solidFill>
              </a:rPr>
              <a:t>YEAR LOOK BACK</a:t>
            </a:r>
          </a:p>
        </p:txBody>
      </p:sp>
      <p:sp>
        <p:nvSpPr>
          <p:cNvPr id="930" name="Rectangle"/>
          <p:cNvSpPr/>
          <p:nvPr/>
        </p:nvSpPr>
        <p:spPr>
          <a:xfrm>
            <a:off x="1580878" y="3852527"/>
            <a:ext cx="7344809" cy="1270001"/>
          </a:xfrm>
          <a:prstGeom prst="rect">
            <a:avLst/>
          </a:prstGeom>
          <a:solidFill>
            <a:srgbClr val="55828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31" name="Rectangle"/>
          <p:cNvSpPr/>
          <p:nvPr/>
        </p:nvSpPr>
        <p:spPr>
          <a:xfrm>
            <a:off x="2055381" y="5255423"/>
            <a:ext cx="6395804" cy="1270001"/>
          </a:xfrm>
          <a:prstGeom prst="rect">
            <a:avLst/>
          </a:prstGeom>
          <a:solidFill>
            <a:srgbClr val="D4644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32" name="Rectangle"/>
          <p:cNvSpPr/>
          <p:nvPr/>
        </p:nvSpPr>
        <p:spPr>
          <a:xfrm>
            <a:off x="2623147" y="6641197"/>
            <a:ext cx="5260272" cy="1270001"/>
          </a:xfrm>
          <a:prstGeom prst="rect">
            <a:avLst/>
          </a:prstGeom>
          <a:solidFill>
            <a:srgbClr val="CD493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33" name="Rectangle"/>
          <p:cNvSpPr/>
          <p:nvPr/>
        </p:nvSpPr>
        <p:spPr>
          <a:xfrm>
            <a:off x="2968207" y="8029347"/>
            <a:ext cx="4570152" cy="1270001"/>
          </a:xfrm>
          <a:prstGeom prst="rect">
            <a:avLst/>
          </a:prstGeom>
          <a:solidFill>
            <a:srgbClr val="BF3D3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34" name="Rectangle"/>
          <p:cNvSpPr/>
          <p:nvPr/>
        </p:nvSpPr>
        <p:spPr>
          <a:xfrm>
            <a:off x="3325270" y="9453222"/>
            <a:ext cx="3856026" cy="1270001"/>
          </a:xfrm>
          <a:prstGeom prst="rect">
            <a:avLst/>
          </a:prstGeom>
          <a:solidFill>
            <a:srgbClr val="AF302C"/>
          </a:solidFill>
          <a:ln w="12700">
            <a:miter lim="400000"/>
          </a:ln>
        </p:spPr>
        <p:txBody>
          <a:bodyPr lIns="50800" tIns="50800" rIns="50800" bIns="50800" anchor="ctr"/>
          <a:lstStyle/>
          <a:p>
            <a:pPr defTabSz="825500">
              <a:defRPr sz="3200">
                <a:solidFill>
                  <a:srgbClr val="CCCCCC"/>
                </a:solidFill>
                <a:latin typeface="Helvetica Neue Medium"/>
                <a:ea typeface="Helvetica Neue Medium"/>
                <a:cs typeface="Helvetica Neue Medium"/>
                <a:sym typeface="Helvetica Neue Medium"/>
              </a:defRPr>
            </a:pPr>
          </a:p>
        </p:txBody>
      </p:sp>
      <p:sp>
        <p:nvSpPr>
          <p:cNvPr id="935" name="IMPRESSIONS"/>
          <p:cNvSpPr txBox="1"/>
          <p:nvPr/>
        </p:nvSpPr>
        <p:spPr>
          <a:xfrm>
            <a:off x="3672986" y="4195427"/>
            <a:ext cx="316059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pc="160" sz="3200">
                <a:solidFill>
                  <a:srgbClr val="FFFFFF"/>
                </a:solidFill>
                <a:latin typeface="Helvetica"/>
                <a:ea typeface="Helvetica"/>
                <a:cs typeface="Helvetica"/>
                <a:sym typeface="Helvetica"/>
              </a:defRPr>
            </a:lvl1pPr>
          </a:lstStyle>
          <a:p>
            <a:pPr/>
            <a:r>
              <a:t>IMPRESSIONS</a:t>
            </a:r>
          </a:p>
        </p:txBody>
      </p:sp>
      <p:sp>
        <p:nvSpPr>
          <p:cNvPr id="936" name="CLICKS"/>
          <p:cNvSpPr txBox="1"/>
          <p:nvPr/>
        </p:nvSpPr>
        <p:spPr>
          <a:xfrm>
            <a:off x="4378828" y="5598323"/>
            <a:ext cx="174891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pc="160" sz="3200">
                <a:solidFill>
                  <a:srgbClr val="FFFFFF"/>
                </a:solidFill>
                <a:latin typeface="Helvetica"/>
                <a:ea typeface="Helvetica"/>
                <a:cs typeface="Helvetica"/>
                <a:sym typeface="Helvetica"/>
              </a:defRPr>
            </a:lvl1pPr>
          </a:lstStyle>
          <a:p>
            <a:pPr/>
            <a:r>
              <a:t>CLICKS</a:t>
            </a:r>
          </a:p>
        </p:txBody>
      </p:sp>
      <p:sp>
        <p:nvSpPr>
          <p:cNvPr id="937" name="VISITORS"/>
          <p:cNvSpPr txBox="1"/>
          <p:nvPr/>
        </p:nvSpPr>
        <p:spPr>
          <a:xfrm>
            <a:off x="4270936" y="7047286"/>
            <a:ext cx="216658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pc="160" sz="3200">
                <a:solidFill>
                  <a:srgbClr val="FFFFFF"/>
                </a:solidFill>
                <a:latin typeface="Helvetica"/>
                <a:ea typeface="Helvetica"/>
                <a:cs typeface="Helvetica"/>
                <a:sym typeface="Helvetica"/>
              </a:defRPr>
            </a:lvl1pPr>
          </a:lstStyle>
          <a:p>
            <a:pPr/>
            <a:r>
              <a:t>VISITORS</a:t>
            </a:r>
          </a:p>
        </p:txBody>
      </p:sp>
      <p:sp>
        <p:nvSpPr>
          <p:cNvPr id="938" name="TRANSACTIONS"/>
          <p:cNvSpPr txBox="1"/>
          <p:nvPr/>
        </p:nvSpPr>
        <p:spPr>
          <a:xfrm>
            <a:off x="3459923" y="8372247"/>
            <a:ext cx="358671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pc="160" sz="3200">
                <a:solidFill>
                  <a:srgbClr val="FFFFFF"/>
                </a:solidFill>
                <a:latin typeface="Helvetica"/>
                <a:ea typeface="Helvetica"/>
                <a:cs typeface="Helvetica"/>
                <a:sym typeface="Helvetica"/>
              </a:defRPr>
            </a:lvl1pPr>
          </a:lstStyle>
          <a:p>
            <a:pPr/>
            <a:r>
              <a:t>TRANSACTIONS</a:t>
            </a:r>
          </a:p>
        </p:txBody>
      </p:sp>
      <p:sp>
        <p:nvSpPr>
          <p:cNvPr id="939" name="CONVERSION RATE"/>
          <p:cNvSpPr txBox="1"/>
          <p:nvPr/>
        </p:nvSpPr>
        <p:spPr>
          <a:xfrm>
            <a:off x="3455470" y="9554822"/>
            <a:ext cx="359562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pc="160" sz="3200">
                <a:solidFill>
                  <a:srgbClr val="FFFFFF"/>
                </a:solidFill>
                <a:latin typeface="Helvetica"/>
                <a:ea typeface="Helvetica"/>
                <a:cs typeface="Helvetica"/>
                <a:sym typeface="Helvetica"/>
              </a:defRPr>
            </a:lvl1pPr>
          </a:lstStyle>
          <a:p>
            <a:pPr/>
            <a:r>
              <a:t>CONVERSION RATE</a:t>
            </a:r>
          </a:p>
        </p:txBody>
      </p:sp>
      <p:sp>
        <p:nvSpPr>
          <p:cNvPr id="940" name="10,086,026"/>
          <p:cNvSpPr txBox="1"/>
          <p:nvPr/>
        </p:nvSpPr>
        <p:spPr>
          <a:xfrm>
            <a:off x="11644050" y="3979527"/>
            <a:ext cx="284746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sz="4300">
                <a:solidFill>
                  <a:srgbClr val="55828F"/>
                </a:solidFill>
                <a:latin typeface="Helvetica"/>
                <a:ea typeface="Helvetica"/>
                <a:cs typeface="Helvetica"/>
                <a:sym typeface="Helvetica"/>
              </a:defRPr>
            </a:lvl1pPr>
          </a:lstStyle>
          <a:p>
            <a:pPr/>
            <a:r>
              <a:t>10,086,026</a:t>
            </a:r>
          </a:p>
        </p:txBody>
      </p:sp>
      <p:sp>
        <p:nvSpPr>
          <p:cNvPr id="941" name="160,972"/>
          <p:cNvSpPr txBox="1"/>
          <p:nvPr/>
        </p:nvSpPr>
        <p:spPr>
          <a:xfrm>
            <a:off x="11644050" y="5409667"/>
            <a:ext cx="208831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sz="4300">
                <a:solidFill>
                  <a:srgbClr val="D46444"/>
                </a:solidFill>
                <a:latin typeface="Helvetica"/>
                <a:ea typeface="Helvetica"/>
                <a:cs typeface="Helvetica"/>
                <a:sym typeface="Helvetica"/>
              </a:defRPr>
            </a:lvl1pPr>
          </a:lstStyle>
          <a:p>
            <a:pPr/>
            <a:r>
              <a:t>160,972</a:t>
            </a:r>
          </a:p>
        </p:txBody>
      </p:sp>
      <p:sp>
        <p:nvSpPr>
          <p:cNvPr id="942" name="160,585"/>
          <p:cNvSpPr txBox="1"/>
          <p:nvPr/>
        </p:nvSpPr>
        <p:spPr>
          <a:xfrm>
            <a:off x="11644050" y="6870029"/>
            <a:ext cx="208831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sz="4300">
                <a:solidFill>
                  <a:srgbClr val="CD4934"/>
                </a:solidFill>
                <a:latin typeface="Helvetica"/>
                <a:ea typeface="Helvetica"/>
                <a:cs typeface="Helvetica"/>
                <a:sym typeface="Helvetica"/>
              </a:defRPr>
            </a:lvl1pPr>
          </a:lstStyle>
          <a:p>
            <a:pPr/>
            <a:r>
              <a:t>160,585</a:t>
            </a:r>
          </a:p>
        </p:txBody>
      </p:sp>
      <p:sp>
        <p:nvSpPr>
          <p:cNvPr id="943" name="2,384"/>
          <p:cNvSpPr txBox="1"/>
          <p:nvPr/>
        </p:nvSpPr>
        <p:spPr>
          <a:xfrm>
            <a:off x="11644050" y="8236866"/>
            <a:ext cx="148088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sz="4300">
                <a:solidFill>
                  <a:srgbClr val="BF3D30"/>
                </a:solidFill>
                <a:latin typeface="Helvetica"/>
                <a:ea typeface="Helvetica"/>
                <a:cs typeface="Helvetica"/>
                <a:sym typeface="Helvetica"/>
              </a:defRPr>
            </a:lvl1pPr>
          </a:lstStyle>
          <a:p>
            <a:pPr/>
            <a:r>
              <a:t>2,384</a:t>
            </a:r>
          </a:p>
        </p:txBody>
      </p:sp>
      <p:sp>
        <p:nvSpPr>
          <p:cNvPr id="944" name="1.06%"/>
          <p:cNvSpPr txBox="1"/>
          <p:nvPr/>
        </p:nvSpPr>
        <p:spPr>
          <a:xfrm>
            <a:off x="11644050" y="9707222"/>
            <a:ext cx="166274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defRPr sz="4300">
                <a:solidFill>
                  <a:srgbClr val="AF302C"/>
                </a:solidFill>
                <a:latin typeface="Helvetica"/>
                <a:ea typeface="Helvetica"/>
                <a:cs typeface="Helvetica"/>
                <a:sym typeface="Helvetica"/>
              </a:defRPr>
            </a:lvl1pPr>
          </a:lstStyle>
          <a:p>
            <a:pPr/>
            <a:r>
              <a:t>1.06%</a:t>
            </a:r>
          </a:p>
        </p:txBody>
      </p:sp>
      <p:sp>
        <p:nvSpPr>
          <p:cNvPr id="945" name="Over 10 million impressions were delivered to electricians/users in the market for buying a product"/>
          <p:cNvSpPr txBox="1"/>
          <p:nvPr/>
        </p:nvSpPr>
        <p:spPr>
          <a:xfrm>
            <a:off x="15080493" y="3933148"/>
            <a:ext cx="5795262"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a:solidFill>
                  <a:srgbClr val="55828F"/>
                </a:solidFill>
                <a:latin typeface="Helvetica"/>
                <a:ea typeface="Helvetica"/>
                <a:cs typeface="Helvetica"/>
                <a:sym typeface="Helvetica"/>
              </a:defRPr>
            </a:lvl1pPr>
          </a:lstStyle>
          <a:p>
            <a:pPr/>
            <a:r>
              <a:t>Over 10 million impressions were delivered to electricians/users in the market for buying a product</a:t>
            </a:r>
          </a:p>
        </p:txBody>
      </p:sp>
      <p:sp>
        <p:nvSpPr>
          <p:cNvPr id="946" name="Over 150k clicks attributed from electricians/users from paid media campaigns with an avg. CTR of 1.6%"/>
          <p:cNvSpPr txBox="1"/>
          <p:nvPr/>
        </p:nvSpPr>
        <p:spPr>
          <a:xfrm>
            <a:off x="15056797" y="5389999"/>
            <a:ext cx="5556893"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a:solidFill>
                  <a:srgbClr val="D46444"/>
                </a:solidFill>
                <a:latin typeface="Helvetica"/>
                <a:ea typeface="Helvetica"/>
                <a:cs typeface="Helvetica"/>
                <a:sym typeface="Helvetica"/>
              </a:defRPr>
            </a:lvl1pPr>
          </a:lstStyle>
          <a:p>
            <a:pPr/>
            <a:r>
              <a:t>Over 150k clicks attributed from electricians/users from paid media campaigns with an avg. CTR of 1.6%</a:t>
            </a:r>
          </a:p>
        </p:txBody>
      </p:sp>
      <p:sp>
        <p:nvSpPr>
          <p:cNvPr id="947" name="Over 150,000 visitors came to bigelectricsupply.com from all sources including organic and direct"/>
          <p:cNvSpPr txBox="1"/>
          <p:nvPr/>
        </p:nvSpPr>
        <p:spPr>
          <a:xfrm>
            <a:off x="15066091" y="6838429"/>
            <a:ext cx="5400147"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5500">
              <a:defRPr>
                <a:solidFill>
                  <a:srgbClr val="CD4934"/>
                </a:solidFill>
                <a:latin typeface="Helvetica"/>
                <a:ea typeface="Helvetica"/>
                <a:cs typeface="Helvetica"/>
                <a:sym typeface="Helvetica"/>
              </a:defRPr>
            </a:pPr>
            <a:r>
              <a:t>Over 150,000 visitors came to </a:t>
            </a:r>
            <a:r>
              <a:rPr u="sng">
                <a:hlinkClick r:id="rId2" invalidUrl="" action="" tgtFrame="" tooltip="" history="1" highlightClick="0" endSnd="0"/>
              </a:rPr>
              <a:t>bigelectricsupply.com</a:t>
            </a:r>
            <a:r>
              <a:t> from all sources including organic and direct</a:t>
            </a:r>
          </a:p>
        </p:txBody>
      </p:sp>
      <p:sp>
        <p:nvSpPr>
          <p:cNvPr id="948" name="Over 2,000 transactions from paid media and organic and direct"/>
          <p:cNvSpPr txBox="1"/>
          <p:nvPr/>
        </p:nvSpPr>
        <p:spPr>
          <a:xfrm>
            <a:off x="15091491" y="8325916"/>
            <a:ext cx="508556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a:solidFill>
                  <a:srgbClr val="BF3D30"/>
                </a:solidFill>
                <a:latin typeface="Helvetica"/>
                <a:ea typeface="Helvetica"/>
                <a:cs typeface="Helvetica"/>
                <a:sym typeface="Helvetica"/>
              </a:defRPr>
            </a:lvl1pPr>
          </a:lstStyle>
          <a:p>
            <a:pPr/>
            <a:r>
              <a:t>Over 2,000 transactions from paid media and organic and direct</a:t>
            </a:r>
          </a:p>
        </p:txBody>
      </p:sp>
      <p:sp>
        <p:nvSpPr>
          <p:cNvPr id="949" name="Over 1% conversion rate for all transactions made"/>
          <p:cNvSpPr txBox="1"/>
          <p:nvPr/>
        </p:nvSpPr>
        <p:spPr>
          <a:xfrm>
            <a:off x="15067795" y="9808972"/>
            <a:ext cx="508556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a:solidFill>
                  <a:srgbClr val="AF302C"/>
                </a:solidFill>
                <a:latin typeface="Helvetica"/>
                <a:ea typeface="Helvetica"/>
                <a:cs typeface="Helvetica"/>
                <a:sym typeface="Helvetica"/>
              </a:defRPr>
            </a:lvl1pPr>
          </a:lstStyle>
          <a:p>
            <a:pPr/>
            <a:r>
              <a:t>Over 1% conversion rate for all transactions made</a:t>
            </a:r>
          </a:p>
        </p:txBody>
      </p:sp>
      <p:sp>
        <p:nvSpPr>
          <p:cNvPr id="950" name="Line"/>
          <p:cNvSpPr/>
          <p:nvPr/>
        </p:nvSpPr>
        <p:spPr>
          <a:xfrm>
            <a:off x="9340805" y="4487527"/>
            <a:ext cx="1861948" cy="1"/>
          </a:xfrm>
          <a:prstGeom prst="line">
            <a:avLst/>
          </a:prstGeom>
          <a:ln w="101600">
            <a:solidFill>
              <a:srgbClr val="55828F"/>
            </a:solidFill>
            <a:miter lim="400000"/>
            <a:tailEnd type="triangle"/>
          </a:ln>
        </p:spPr>
        <p:txBody>
          <a:bodyPr lIns="50800" tIns="50800" rIns="50800" bIns="50800" anchor="ctr"/>
          <a:lstStyle/>
          <a:p>
            <a:pPr/>
          </a:p>
        </p:txBody>
      </p:sp>
      <p:sp>
        <p:nvSpPr>
          <p:cNvPr id="951" name="Line"/>
          <p:cNvSpPr/>
          <p:nvPr/>
        </p:nvSpPr>
        <p:spPr>
          <a:xfrm>
            <a:off x="9340805" y="5851216"/>
            <a:ext cx="1861948" cy="1"/>
          </a:xfrm>
          <a:prstGeom prst="line">
            <a:avLst/>
          </a:prstGeom>
          <a:ln w="101600">
            <a:solidFill>
              <a:srgbClr val="D46444"/>
            </a:solidFill>
            <a:miter lim="400000"/>
            <a:tailEnd type="triangle"/>
          </a:ln>
        </p:spPr>
        <p:txBody>
          <a:bodyPr lIns="50800" tIns="50800" rIns="50800" bIns="50800" anchor="ctr"/>
          <a:lstStyle/>
          <a:p>
            <a:pPr/>
          </a:p>
        </p:txBody>
      </p:sp>
      <p:sp>
        <p:nvSpPr>
          <p:cNvPr id="952" name="Line"/>
          <p:cNvSpPr/>
          <p:nvPr/>
        </p:nvSpPr>
        <p:spPr>
          <a:xfrm>
            <a:off x="9340805" y="7301854"/>
            <a:ext cx="1861948" cy="1"/>
          </a:xfrm>
          <a:prstGeom prst="line">
            <a:avLst/>
          </a:prstGeom>
          <a:ln w="101600">
            <a:solidFill>
              <a:srgbClr val="CD4934"/>
            </a:solidFill>
            <a:miter lim="400000"/>
            <a:tailEnd type="triangle"/>
          </a:ln>
        </p:spPr>
        <p:txBody>
          <a:bodyPr lIns="50800" tIns="50800" rIns="50800" bIns="50800" anchor="ctr"/>
          <a:lstStyle/>
          <a:p>
            <a:pPr/>
          </a:p>
        </p:txBody>
      </p:sp>
      <p:sp>
        <p:nvSpPr>
          <p:cNvPr id="953" name="Line"/>
          <p:cNvSpPr/>
          <p:nvPr/>
        </p:nvSpPr>
        <p:spPr>
          <a:xfrm>
            <a:off x="9340805" y="8664347"/>
            <a:ext cx="1861947" cy="1"/>
          </a:xfrm>
          <a:prstGeom prst="line">
            <a:avLst/>
          </a:prstGeom>
          <a:ln w="101600">
            <a:solidFill>
              <a:srgbClr val="BF3D30"/>
            </a:solidFill>
            <a:miter lim="400000"/>
            <a:tailEnd type="triangle"/>
          </a:ln>
        </p:spPr>
        <p:txBody>
          <a:bodyPr lIns="50800" tIns="50800" rIns="50800" bIns="50800" anchor="ctr"/>
          <a:lstStyle/>
          <a:p>
            <a:pPr/>
          </a:p>
        </p:txBody>
      </p:sp>
      <p:sp>
        <p:nvSpPr>
          <p:cNvPr id="954" name="Line"/>
          <p:cNvSpPr/>
          <p:nvPr/>
        </p:nvSpPr>
        <p:spPr>
          <a:xfrm>
            <a:off x="9340805" y="10088222"/>
            <a:ext cx="1861947" cy="1"/>
          </a:xfrm>
          <a:prstGeom prst="line">
            <a:avLst/>
          </a:prstGeom>
          <a:ln w="101600">
            <a:solidFill>
              <a:srgbClr val="AF302C"/>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6"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957" name="Image" descr="Image"/>
          <p:cNvPicPr>
            <a:picLocks noChangeAspect="1"/>
          </p:cNvPicPr>
          <p:nvPr/>
        </p:nvPicPr>
        <p:blipFill>
          <a:blip r:embed="rId3">
            <a:extLst/>
          </a:blip>
          <a:stretch>
            <a:fillRect/>
          </a:stretch>
        </p:blipFill>
        <p:spPr>
          <a:xfrm>
            <a:off x="719809" y="10964952"/>
            <a:ext cx="2924125" cy="4093808"/>
          </a:xfrm>
          <a:prstGeom prst="rect">
            <a:avLst/>
          </a:prstGeom>
          <a:ln w="12700">
            <a:miter lim="400000"/>
          </a:ln>
        </p:spPr>
      </p:pic>
      <p:pic>
        <p:nvPicPr>
          <p:cNvPr id="958" name="Image" descr="Image"/>
          <p:cNvPicPr>
            <a:picLocks noChangeAspect="1"/>
          </p:cNvPicPr>
          <p:nvPr/>
        </p:nvPicPr>
        <p:blipFill>
          <a:blip r:embed="rId4">
            <a:extLst/>
          </a:blip>
          <a:stretch>
            <a:fillRect/>
          </a:stretch>
        </p:blipFill>
        <p:spPr>
          <a:xfrm>
            <a:off x="21408452" y="11271539"/>
            <a:ext cx="2338262" cy="1809103"/>
          </a:xfrm>
          <a:prstGeom prst="rect">
            <a:avLst/>
          </a:prstGeom>
          <a:ln w="12700">
            <a:miter lim="400000"/>
          </a:ln>
        </p:spPr>
      </p:pic>
      <p:pic>
        <p:nvPicPr>
          <p:cNvPr id="959" name="Image" descr="Image"/>
          <p:cNvPicPr>
            <a:picLocks noChangeAspect="1"/>
          </p:cNvPicPr>
          <p:nvPr/>
        </p:nvPicPr>
        <p:blipFill>
          <a:blip r:embed="rId5">
            <a:extLst/>
          </a:blip>
          <a:stretch>
            <a:fillRect/>
          </a:stretch>
        </p:blipFill>
        <p:spPr>
          <a:xfrm>
            <a:off x="21408452" y="11271545"/>
            <a:ext cx="2338262" cy="1809090"/>
          </a:xfrm>
          <a:prstGeom prst="rect">
            <a:avLst/>
          </a:prstGeom>
          <a:ln w="12700">
            <a:miter lim="400000"/>
          </a:ln>
        </p:spPr>
      </p:pic>
      <p:pic>
        <p:nvPicPr>
          <p:cNvPr id="960" name="Image" descr="Image"/>
          <p:cNvPicPr>
            <a:picLocks noChangeAspect="1"/>
          </p:cNvPicPr>
          <p:nvPr/>
        </p:nvPicPr>
        <p:blipFill>
          <a:blip r:embed="rId6">
            <a:extLst/>
          </a:blip>
          <a:stretch>
            <a:fillRect/>
          </a:stretch>
        </p:blipFill>
        <p:spPr>
          <a:xfrm>
            <a:off x="18628093" y="635000"/>
            <a:ext cx="5120908" cy="1755699"/>
          </a:xfrm>
          <a:prstGeom prst="rect">
            <a:avLst/>
          </a:prstGeom>
          <a:ln w="12700">
            <a:miter lim="400000"/>
          </a:ln>
        </p:spPr>
      </p:pic>
      <p:sp>
        <p:nvSpPr>
          <p:cNvPr id="961" name="Definitions…"/>
          <p:cNvSpPr txBox="1"/>
          <p:nvPr/>
        </p:nvSpPr>
        <p:spPr>
          <a:xfrm>
            <a:off x="16983533" y="2983692"/>
            <a:ext cx="6921149" cy="7787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2800" u="sng">
                <a:solidFill>
                  <a:srgbClr val="FFFFFF"/>
                </a:solidFill>
                <a:latin typeface="Helvetica"/>
                <a:ea typeface="Helvetica"/>
                <a:cs typeface="Helvetica"/>
                <a:sym typeface="Helvetica"/>
              </a:defRPr>
            </a:pPr>
            <a:r>
              <a:t>Definitions</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CDP: </a:t>
            </a:r>
            <a:r>
              <a:t>software that combines data from multiple tools to create a single centralized customer database containing data on all touch points and interactions with your product or service</a:t>
            </a:r>
            <a:r>
              <a:rPr b="1"/>
              <a:t>:</a:t>
            </a:r>
            <a:r>
              <a:t> Customer Acquisition Cost and Cost per Acquisition.</a:t>
            </a:r>
          </a:p>
          <a:p>
            <a:pPr marL="355600" indent="-355600" algn="l" defTabSz="457200">
              <a:lnSpc>
                <a:spcPct val="120000"/>
              </a:lnSpc>
              <a:buSzPct val="123000"/>
              <a:buChar char="•"/>
              <a:defRPr sz="2800">
                <a:solidFill>
                  <a:srgbClr val="FFFFFF"/>
                </a:solidFill>
                <a:latin typeface="Helvetica"/>
                <a:ea typeface="Helvetica"/>
                <a:cs typeface="Helvetica"/>
                <a:sym typeface="Helvetica"/>
              </a:defRPr>
            </a:pPr>
            <a:r>
              <a:rPr b="1"/>
              <a:t>Loyalty Program:</a:t>
            </a:r>
            <a:r>
              <a:t> sponsored by retailers and other businesses, offer rewards, discounts, and other special incentives as a way to attract and retain customers. They are designed to encourage repeat business, offering people a reward for store/brand loyalty</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57"/>
                                        </p:tgtEl>
                                        <p:attrNameLst>
                                          <p:attrName>style.visibility</p:attrName>
                                        </p:attrNameLst>
                                      </p:cBhvr>
                                      <p:to>
                                        <p:strVal val="visible"/>
                                      </p:to>
                                    </p:set>
                                    <p:anim calcmode="lin" valueType="num">
                                      <p:cBhvr>
                                        <p:cTn id="7" dur="1000" fill="hold"/>
                                        <p:tgtEl>
                                          <p:spTgt spid="957"/>
                                        </p:tgtEl>
                                        <p:attrNameLst>
                                          <p:attrName>ppt_x</p:attrName>
                                        </p:attrNameLst>
                                      </p:cBhvr>
                                      <p:tavLst>
                                        <p:tav tm="0">
                                          <p:val>
                                            <p:strVal val="#ppt_x"/>
                                          </p:val>
                                        </p:tav>
                                        <p:tav tm="100000">
                                          <p:val>
                                            <p:strVal val="#ppt_x"/>
                                          </p:val>
                                        </p:tav>
                                      </p:tavLst>
                                    </p:anim>
                                    <p:anim calcmode="lin" valueType="num">
                                      <p:cBhvr>
                                        <p:cTn id="8" dur="1000" fill="hold"/>
                                        <p:tgtEl>
                                          <p:spTgt spid="9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4" presetID="2" grpId="2" fill="hold">
                                  <p:stCondLst>
                                    <p:cond delay="0"/>
                                  </p:stCondLst>
                                  <p:iterate type="el" backwards="0">
                                    <p:tmAbs val="0"/>
                                  </p:iterate>
                                  <p:childTnLst>
                                    <p:anim calcmode="lin" valueType="num">
                                      <p:cBhvr>
                                        <p:cTn id="12" dur="1000" fill="hold"/>
                                        <p:tgtEl>
                                          <p:spTgt spid="957"/>
                                        </p:tgtEl>
                                        <p:attrNameLst>
                                          <p:attrName>ppt_x</p:attrName>
                                        </p:attrNameLst>
                                      </p:cBhvr>
                                      <p:tavLst>
                                        <p:tav tm="0">
                                          <p:val>
                                            <p:strVal val="ppt_x"/>
                                          </p:val>
                                        </p:tav>
                                        <p:tav tm="100000">
                                          <p:val>
                                            <p:strVal val="ppt_x"/>
                                          </p:val>
                                        </p:tav>
                                      </p:tavLst>
                                    </p:anim>
                                    <p:anim calcmode="lin" valueType="num">
                                      <p:cBhvr>
                                        <p:cTn id="13" dur="1000" fill="hold"/>
                                        <p:tgtEl>
                                          <p:spTgt spid="957"/>
                                        </p:tgtEl>
                                        <p:attrNameLst>
                                          <p:attrName>ppt_y</p:attrName>
                                        </p:attrNameLst>
                                      </p:cBhvr>
                                      <p:tavLst>
                                        <p:tav tm="0">
                                          <p:val>
                                            <p:strVal val="ppt_y"/>
                                          </p:val>
                                        </p:tav>
                                        <p:tav tm="100000">
                                          <p:val>
                                            <p:strVal val="1+ppt_h/2"/>
                                          </p:val>
                                        </p:tav>
                                      </p:tavLst>
                                    </p:anim>
                                    <p:set>
                                      <p:cBhvr>
                                        <p:cTn id="14" fill="hold">
                                          <p:stCondLst>
                                            <p:cond delay="999"/>
                                          </p:stCondLst>
                                        </p:cTn>
                                        <p:tgtEl>
                                          <p:spTgt spid="9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7" grpId="1"/>
      <p:bldP build="whole" bldLvl="1" animBg="1" rev="0" advAuto="0" spid="957"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0" name="Rectangle"/>
          <p:cNvSpPr/>
          <p:nvPr/>
        </p:nvSpPr>
        <p:spPr>
          <a:xfrm>
            <a:off x="39823" y="3670173"/>
            <a:ext cx="25034790" cy="9339877"/>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91" name="Image" descr="Image"/>
          <p:cNvPicPr>
            <a:picLocks noChangeAspect="1"/>
          </p:cNvPicPr>
          <p:nvPr/>
        </p:nvPicPr>
        <p:blipFill>
          <a:blip r:embed="rId2">
            <a:extLst/>
          </a:blip>
          <a:stretch>
            <a:fillRect/>
          </a:stretch>
        </p:blipFill>
        <p:spPr>
          <a:xfrm>
            <a:off x="23165207" y="1255363"/>
            <a:ext cx="573965" cy="686642"/>
          </a:xfrm>
          <a:prstGeom prst="rect">
            <a:avLst/>
          </a:prstGeom>
          <a:ln w="12700">
            <a:miter lim="400000"/>
          </a:ln>
        </p:spPr>
      </p:pic>
      <p:sp>
        <p:nvSpPr>
          <p:cNvPr id="292" name="Life moments - united states"/>
          <p:cNvSpPr txBox="1"/>
          <p:nvPr/>
        </p:nvSpPr>
        <p:spPr>
          <a:xfrm>
            <a:off x="1112741" y="1023030"/>
            <a:ext cx="1718433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cap="all" spc="159" sz="8000">
                <a:solidFill>
                  <a:srgbClr val="FCFAED"/>
                </a:solidFill>
                <a:latin typeface="Helvetica"/>
                <a:ea typeface="Helvetica"/>
                <a:cs typeface="Helvetica"/>
                <a:sym typeface="Helvetica"/>
              </a:defRPr>
            </a:pPr>
            <a:r>
              <a:rPr>
                <a:solidFill>
                  <a:srgbClr val="2D3A4D"/>
                </a:solidFill>
              </a:rPr>
              <a:t>Life moments - </a:t>
            </a:r>
            <a:r>
              <a:rPr>
                <a:solidFill>
                  <a:srgbClr val="5E8692"/>
                </a:solidFill>
              </a:rPr>
              <a:t>united states</a:t>
            </a:r>
          </a:p>
        </p:txBody>
      </p:sp>
      <p:sp>
        <p:nvSpPr>
          <p:cNvPr id="293" name="Audiences"/>
          <p:cNvSpPr txBox="1"/>
          <p:nvPr/>
        </p:nvSpPr>
        <p:spPr>
          <a:xfrm>
            <a:off x="1043516" y="2156671"/>
            <a:ext cx="5244487"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pc="340" sz="6800">
                <a:solidFill>
                  <a:srgbClr val="5E8692"/>
                </a:solidFill>
                <a:latin typeface="Helvetica"/>
                <a:ea typeface="Helvetica"/>
                <a:cs typeface="Helvetica"/>
                <a:sym typeface="Helvetica"/>
              </a:defRPr>
            </a:lvl1pPr>
          </a:lstStyle>
          <a:p>
            <a:pPr/>
            <a:r>
              <a:t>Audiences</a:t>
            </a:r>
          </a:p>
        </p:txBody>
      </p:sp>
      <p:pic>
        <p:nvPicPr>
          <p:cNvPr id="294" name="Screen Shot 2021-10-22 at 8.54.07 AM.png" descr="Screen Shot 2021-10-22 at 8.54.07 AM.png"/>
          <p:cNvPicPr>
            <a:picLocks noChangeAspect="1"/>
          </p:cNvPicPr>
          <p:nvPr/>
        </p:nvPicPr>
        <p:blipFill>
          <a:blip r:embed="rId3">
            <a:extLst/>
          </a:blip>
          <a:stretch>
            <a:fillRect/>
          </a:stretch>
        </p:blipFill>
        <p:spPr>
          <a:xfrm>
            <a:off x="1100595" y="4225238"/>
            <a:ext cx="16248277" cy="3372285"/>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95" name="Screen Shot 2021-10-22 at 8.54.47 AM.png" descr="Screen Shot 2021-10-22 at 8.54.47 AM.png"/>
          <p:cNvPicPr>
            <a:picLocks noChangeAspect="1"/>
          </p:cNvPicPr>
          <p:nvPr/>
        </p:nvPicPr>
        <p:blipFill>
          <a:blip r:embed="rId4">
            <a:extLst/>
          </a:blip>
          <a:stretch>
            <a:fillRect/>
          </a:stretch>
        </p:blipFill>
        <p:spPr>
          <a:xfrm>
            <a:off x="4487093" y="4218584"/>
            <a:ext cx="12179472" cy="5278832"/>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96" name="Screen Shot 2021-10-22 at 8.55.11 AM.png" descr="Screen Shot 2021-10-22 at 8.55.11 AM.png"/>
          <p:cNvPicPr>
            <a:picLocks noChangeAspect="1"/>
          </p:cNvPicPr>
          <p:nvPr/>
        </p:nvPicPr>
        <p:blipFill>
          <a:blip r:embed="rId5">
            <a:extLst/>
          </a:blip>
          <a:stretch>
            <a:fillRect/>
          </a:stretch>
        </p:blipFill>
        <p:spPr>
          <a:xfrm>
            <a:off x="6601571" y="8705188"/>
            <a:ext cx="12885818" cy="4632157"/>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297" name="Screen Shot 2021-10-22 at 8.55.02 AM.png" descr="Screen Shot 2021-10-22 at 8.55.02 AM.png"/>
          <p:cNvPicPr>
            <a:picLocks noChangeAspect="1"/>
          </p:cNvPicPr>
          <p:nvPr/>
        </p:nvPicPr>
        <p:blipFill>
          <a:blip r:embed="rId6">
            <a:extLst/>
          </a:blip>
          <a:stretch>
            <a:fillRect/>
          </a:stretch>
        </p:blipFill>
        <p:spPr>
          <a:xfrm>
            <a:off x="16754698" y="2264239"/>
            <a:ext cx="7279173" cy="9736355"/>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Nike"/>
          <p:cNvSpPr txBox="1"/>
          <p:nvPr/>
        </p:nvSpPr>
        <p:spPr>
          <a:xfrm>
            <a:off x="1112510" y="1042420"/>
            <a:ext cx="262296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E8975A"/>
                </a:solidFill>
                <a:latin typeface="Helvetica"/>
                <a:ea typeface="Helvetica"/>
                <a:cs typeface="Helvetica"/>
                <a:sym typeface="Helvetica"/>
              </a:defRPr>
            </a:lvl1pPr>
          </a:lstStyle>
          <a:p>
            <a:pPr/>
            <a:r>
              <a:t>Nike</a:t>
            </a:r>
          </a:p>
        </p:txBody>
      </p:sp>
      <p:pic>
        <p:nvPicPr>
          <p:cNvPr id="964" name="Image" descr="Image"/>
          <p:cNvPicPr>
            <a:picLocks noChangeAspect="1"/>
          </p:cNvPicPr>
          <p:nvPr/>
        </p:nvPicPr>
        <p:blipFill>
          <a:blip r:embed="rId2">
            <a:extLst/>
          </a:blip>
          <a:stretch>
            <a:fillRect/>
          </a:stretch>
        </p:blipFill>
        <p:spPr>
          <a:xfrm>
            <a:off x="23045252" y="12239096"/>
            <a:ext cx="703748" cy="841904"/>
          </a:xfrm>
          <a:prstGeom prst="rect">
            <a:avLst/>
          </a:prstGeom>
          <a:ln w="12700">
            <a:miter lim="400000"/>
          </a:ln>
        </p:spPr>
      </p:pic>
      <p:pic>
        <p:nvPicPr>
          <p:cNvPr id="965" name="Image" descr="Image"/>
          <p:cNvPicPr>
            <a:picLocks noChangeAspect="1"/>
          </p:cNvPicPr>
          <p:nvPr/>
        </p:nvPicPr>
        <p:blipFill>
          <a:blip r:embed="rId3">
            <a:extLst/>
          </a:blip>
          <a:stretch>
            <a:fillRect/>
          </a:stretch>
        </p:blipFill>
        <p:spPr>
          <a:xfrm>
            <a:off x="10846386" y="-7622896"/>
            <a:ext cx="12947920" cy="7179596"/>
          </a:xfrm>
          <a:prstGeom prst="rect">
            <a:avLst/>
          </a:prstGeom>
          <a:ln w="12700">
            <a:miter lim="400000"/>
          </a:ln>
        </p:spPr>
      </p:pic>
      <p:sp>
        <p:nvSpPr>
          <p:cNvPr id="966" name="TextBox 2"/>
          <p:cNvSpPr txBox="1"/>
          <p:nvPr/>
        </p:nvSpPr>
        <p:spPr>
          <a:xfrm>
            <a:off x="3882998" y="101075"/>
            <a:ext cx="17230932" cy="1427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sz="8000">
                <a:solidFill>
                  <a:srgbClr val="FFFFFF"/>
                </a:solidFill>
                <a:latin typeface="Impact"/>
                <a:ea typeface="Impact"/>
                <a:cs typeface="Impact"/>
                <a:sym typeface="Impact"/>
              </a:defRPr>
            </a:lvl1pPr>
          </a:lstStyle>
          <a:p>
            <a:pPr/>
            <a:r>
              <a:t>Access Pass Updates</a:t>
            </a:r>
          </a:p>
        </p:txBody>
      </p:sp>
      <p:pic>
        <p:nvPicPr>
          <p:cNvPr id="967" name="Image" descr="Image"/>
          <p:cNvPicPr>
            <a:picLocks noChangeAspect="1"/>
          </p:cNvPicPr>
          <p:nvPr/>
        </p:nvPicPr>
        <p:blipFill>
          <a:blip r:embed="rId4">
            <a:extLst/>
          </a:blip>
          <a:stretch>
            <a:fillRect/>
          </a:stretch>
        </p:blipFill>
        <p:spPr>
          <a:xfrm>
            <a:off x="4543408" y="1296881"/>
            <a:ext cx="15297184" cy="114728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Rectangle"/>
          <p:cNvSpPr/>
          <p:nvPr/>
        </p:nvSpPr>
        <p:spPr>
          <a:xfrm>
            <a:off x="-438351" y="2880444"/>
            <a:ext cx="25048528" cy="9498140"/>
          </a:xfrm>
          <a:prstGeom prst="rect">
            <a:avLst/>
          </a:prstGeom>
          <a:solidFill>
            <a:srgbClr val="FAF6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0" name="Mobile apps"/>
          <p:cNvSpPr txBox="1"/>
          <p:nvPr/>
        </p:nvSpPr>
        <p:spPr>
          <a:xfrm>
            <a:off x="1112510" y="1042420"/>
            <a:ext cx="7300497"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cap="all" spc="159" sz="8000">
                <a:solidFill>
                  <a:srgbClr val="E8975A"/>
                </a:solidFill>
                <a:latin typeface="Helvetica"/>
                <a:ea typeface="Helvetica"/>
                <a:cs typeface="Helvetica"/>
                <a:sym typeface="Helvetica"/>
              </a:defRPr>
            </a:lvl1pPr>
          </a:lstStyle>
          <a:p>
            <a:pPr/>
            <a:r>
              <a:t>Mobile apps</a:t>
            </a:r>
          </a:p>
        </p:txBody>
      </p:sp>
      <p:pic>
        <p:nvPicPr>
          <p:cNvPr id="971" name="Image" descr="Image"/>
          <p:cNvPicPr>
            <a:picLocks noChangeAspect="1"/>
          </p:cNvPicPr>
          <p:nvPr/>
        </p:nvPicPr>
        <p:blipFill>
          <a:blip r:embed="rId2">
            <a:extLst/>
          </a:blip>
          <a:stretch>
            <a:fillRect/>
          </a:stretch>
        </p:blipFill>
        <p:spPr>
          <a:xfrm>
            <a:off x="23045252" y="12239096"/>
            <a:ext cx="703748" cy="841904"/>
          </a:xfrm>
          <a:prstGeom prst="rect">
            <a:avLst/>
          </a:prstGeom>
          <a:ln w="12700">
            <a:miter lim="400000"/>
          </a:ln>
        </p:spPr>
      </p:pic>
      <p:pic>
        <p:nvPicPr>
          <p:cNvPr id="972" name="Image" descr="Image"/>
          <p:cNvPicPr>
            <a:picLocks noChangeAspect="1"/>
          </p:cNvPicPr>
          <p:nvPr/>
        </p:nvPicPr>
        <p:blipFill>
          <a:blip r:embed="rId3">
            <a:extLst/>
          </a:blip>
          <a:stretch>
            <a:fillRect/>
          </a:stretch>
        </p:blipFill>
        <p:spPr>
          <a:xfrm>
            <a:off x="10846386" y="-7622896"/>
            <a:ext cx="12947920" cy="7179596"/>
          </a:xfrm>
          <a:prstGeom prst="rect">
            <a:avLst/>
          </a:prstGeom>
          <a:ln w="12700">
            <a:miter lim="400000"/>
          </a:ln>
        </p:spPr>
      </p:pic>
      <p:pic>
        <p:nvPicPr>
          <p:cNvPr id="973" name="IMG_0661.PNG" descr="IMG_0661.PNG"/>
          <p:cNvPicPr>
            <a:picLocks noChangeAspect="1"/>
          </p:cNvPicPr>
          <p:nvPr/>
        </p:nvPicPr>
        <p:blipFill>
          <a:blip r:embed="rId4">
            <a:extLst/>
          </a:blip>
          <a:stretch>
            <a:fillRect/>
          </a:stretch>
        </p:blipFill>
        <p:spPr>
          <a:xfrm>
            <a:off x="17067339" y="3011672"/>
            <a:ext cx="4264675" cy="9235684"/>
          </a:xfrm>
          <a:prstGeom prst="rect">
            <a:avLst/>
          </a:prstGeom>
          <a:ln w="12700">
            <a:miter lim="400000"/>
          </a:ln>
        </p:spPr>
      </p:pic>
      <p:pic>
        <p:nvPicPr>
          <p:cNvPr id="974" name="IMG_0660.PNG" descr="IMG_0660.PNG"/>
          <p:cNvPicPr>
            <a:picLocks noChangeAspect="1"/>
          </p:cNvPicPr>
          <p:nvPr/>
        </p:nvPicPr>
        <p:blipFill>
          <a:blip r:embed="rId5">
            <a:extLst/>
          </a:blip>
          <a:stretch>
            <a:fillRect/>
          </a:stretch>
        </p:blipFill>
        <p:spPr>
          <a:xfrm>
            <a:off x="9953576" y="3011672"/>
            <a:ext cx="4264674" cy="9235684"/>
          </a:xfrm>
          <a:prstGeom prst="rect">
            <a:avLst/>
          </a:prstGeom>
          <a:ln w="12700">
            <a:miter lim="400000"/>
          </a:ln>
        </p:spPr>
      </p:pic>
      <p:pic>
        <p:nvPicPr>
          <p:cNvPr id="975" name="IMG_0659.PNG" descr="IMG_0659.PNG"/>
          <p:cNvPicPr>
            <a:picLocks noChangeAspect="1"/>
          </p:cNvPicPr>
          <p:nvPr/>
        </p:nvPicPr>
        <p:blipFill>
          <a:blip r:embed="rId6">
            <a:extLst/>
          </a:blip>
          <a:stretch>
            <a:fillRect/>
          </a:stretch>
        </p:blipFill>
        <p:spPr>
          <a:xfrm>
            <a:off x="2560720" y="3011672"/>
            <a:ext cx="4264674" cy="9235684"/>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82827"/>
        </a:solidFill>
      </p:bgPr>
    </p:bg>
    <p:spTree>
      <p:nvGrpSpPr>
        <p:cNvPr id="1" name=""/>
        <p:cNvGrpSpPr/>
        <p:nvPr/>
      </p:nvGrpSpPr>
      <p:grpSpPr>
        <a:xfrm>
          <a:off x="0" y="0"/>
          <a:ext cx="0" cy="0"/>
          <a:chOff x="0" y="0"/>
          <a:chExt cx="0" cy="0"/>
        </a:xfrm>
      </p:grpSpPr>
      <p:pic>
        <p:nvPicPr>
          <p:cNvPr id="977"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978" name="Image" descr="Image"/>
          <p:cNvPicPr>
            <a:picLocks noChangeAspect="1"/>
          </p:cNvPicPr>
          <p:nvPr/>
        </p:nvPicPr>
        <p:blipFill>
          <a:blip r:embed="rId3">
            <a:extLst/>
          </a:blip>
          <a:stretch>
            <a:fillRect/>
          </a:stretch>
        </p:blipFill>
        <p:spPr>
          <a:xfrm>
            <a:off x="16438364" y="3545994"/>
            <a:ext cx="5371059" cy="4155538"/>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82827"/>
        </a:solidFill>
      </p:bgPr>
    </p:bg>
    <p:spTree>
      <p:nvGrpSpPr>
        <p:cNvPr id="1" name=""/>
        <p:cNvGrpSpPr/>
        <p:nvPr/>
      </p:nvGrpSpPr>
      <p:grpSpPr>
        <a:xfrm>
          <a:off x="0" y="0"/>
          <a:ext cx="0" cy="0"/>
          <a:chOff x="0" y="0"/>
          <a:chExt cx="0" cy="0"/>
        </a:xfrm>
      </p:grpSpPr>
      <p:pic>
        <p:nvPicPr>
          <p:cNvPr id="980"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981" name="Image" descr="Image"/>
          <p:cNvPicPr>
            <a:picLocks noChangeAspect="1"/>
          </p:cNvPicPr>
          <p:nvPr/>
        </p:nvPicPr>
        <p:blipFill>
          <a:blip r:embed="rId3">
            <a:extLst/>
          </a:blip>
          <a:stretch>
            <a:fillRect/>
          </a:stretch>
        </p:blipFill>
        <p:spPr>
          <a:xfrm>
            <a:off x="7585057" y="458271"/>
            <a:ext cx="5406264" cy="2058353"/>
          </a:xfrm>
          <a:prstGeom prst="rect">
            <a:avLst/>
          </a:prstGeom>
          <a:ln w="12700">
            <a:miter lim="400000"/>
          </a:ln>
        </p:spPr>
      </p:pic>
      <p:pic>
        <p:nvPicPr>
          <p:cNvPr id="982" name="Image" descr="Image"/>
          <p:cNvPicPr>
            <a:picLocks noChangeAspect="1"/>
          </p:cNvPicPr>
          <p:nvPr/>
        </p:nvPicPr>
        <p:blipFill>
          <a:blip r:embed="rId4">
            <a:extLst/>
          </a:blip>
          <a:stretch>
            <a:fillRect/>
          </a:stretch>
        </p:blipFill>
        <p:spPr>
          <a:xfrm>
            <a:off x="8804257" y="2593871"/>
            <a:ext cx="5406264" cy="2086103"/>
          </a:xfrm>
          <a:prstGeom prst="rect">
            <a:avLst/>
          </a:prstGeom>
          <a:ln w="12700">
            <a:miter lim="400000"/>
          </a:ln>
        </p:spPr>
      </p:pic>
      <p:pic>
        <p:nvPicPr>
          <p:cNvPr id="983" name="Image" descr="Image"/>
          <p:cNvPicPr>
            <a:picLocks noChangeAspect="1"/>
          </p:cNvPicPr>
          <p:nvPr/>
        </p:nvPicPr>
        <p:blipFill>
          <a:blip r:embed="rId5">
            <a:extLst/>
          </a:blip>
          <a:stretch>
            <a:fillRect/>
          </a:stretch>
        </p:blipFill>
        <p:spPr>
          <a:xfrm>
            <a:off x="10029807" y="4706421"/>
            <a:ext cx="5406264" cy="2168881"/>
          </a:xfrm>
          <a:prstGeom prst="rect">
            <a:avLst/>
          </a:prstGeom>
          <a:ln w="12700">
            <a:miter lim="400000"/>
          </a:ln>
        </p:spPr>
      </p:pic>
      <p:pic>
        <p:nvPicPr>
          <p:cNvPr id="984" name="Image" descr="Image"/>
          <p:cNvPicPr>
            <a:picLocks noChangeAspect="1"/>
          </p:cNvPicPr>
          <p:nvPr/>
        </p:nvPicPr>
        <p:blipFill>
          <a:blip r:embed="rId6">
            <a:extLst/>
          </a:blip>
          <a:stretch>
            <a:fillRect/>
          </a:stretch>
        </p:blipFill>
        <p:spPr>
          <a:xfrm>
            <a:off x="10024205" y="6838249"/>
            <a:ext cx="5406264" cy="2083156"/>
          </a:xfrm>
          <a:prstGeom prst="rect">
            <a:avLst/>
          </a:prstGeom>
          <a:ln w="12700">
            <a:miter lim="400000"/>
          </a:ln>
        </p:spPr>
      </p:pic>
      <p:pic>
        <p:nvPicPr>
          <p:cNvPr id="985" name="Image" descr="Image"/>
          <p:cNvPicPr>
            <a:picLocks noChangeAspect="1"/>
          </p:cNvPicPr>
          <p:nvPr/>
        </p:nvPicPr>
        <p:blipFill>
          <a:blip r:embed="rId7">
            <a:extLst/>
          </a:blip>
          <a:stretch>
            <a:fillRect/>
          </a:stretch>
        </p:blipFill>
        <p:spPr>
          <a:xfrm>
            <a:off x="8799054" y="8954589"/>
            <a:ext cx="5406264" cy="2032839"/>
          </a:xfrm>
          <a:prstGeom prst="rect">
            <a:avLst/>
          </a:prstGeom>
          <a:ln w="12700">
            <a:miter lim="400000"/>
          </a:ln>
        </p:spPr>
      </p:pic>
      <p:pic>
        <p:nvPicPr>
          <p:cNvPr id="986" name="Image" descr="Image"/>
          <p:cNvPicPr>
            <a:picLocks noChangeAspect="1"/>
          </p:cNvPicPr>
          <p:nvPr/>
        </p:nvPicPr>
        <p:blipFill>
          <a:blip r:embed="rId8">
            <a:extLst/>
          </a:blip>
          <a:stretch>
            <a:fillRect/>
          </a:stretch>
        </p:blipFill>
        <p:spPr>
          <a:xfrm>
            <a:off x="7591618" y="11085500"/>
            <a:ext cx="5406264" cy="2155585"/>
          </a:xfrm>
          <a:prstGeom prst="rect">
            <a:avLst/>
          </a:prstGeom>
          <a:ln w="12700">
            <a:miter lim="400000"/>
          </a:ln>
        </p:spPr>
      </p:pic>
      <p:pic>
        <p:nvPicPr>
          <p:cNvPr id="987" name="Image" descr="Image"/>
          <p:cNvPicPr>
            <a:picLocks noChangeAspect="1"/>
          </p:cNvPicPr>
          <p:nvPr/>
        </p:nvPicPr>
        <p:blipFill>
          <a:blip r:embed="rId9">
            <a:extLst/>
          </a:blip>
          <a:stretch>
            <a:fillRect/>
          </a:stretch>
        </p:blipFill>
        <p:spPr>
          <a:xfrm>
            <a:off x="18566010" y="452943"/>
            <a:ext cx="5406264" cy="2145209"/>
          </a:xfrm>
          <a:prstGeom prst="rect">
            <a:avLst/>
          </a:prstGeom>
          <a:ln w="12700">
            <a:miter lim="400000"/>
          </a:ln>
        </p:spPr>
      </p:pic>
      <p:pic>
        <p:nvPicPr>
          <p:cNvPr id="988" name="Image" descr="Image"/>
          <p:cNvPicPr>
            <a:picLocks noChangeAspect="1"/>
          </p:cNvPicPr>
          <p:nvPr/>
        </p:nvPicPr>
        <p:blipFill>
          <a:blip r:embed="rId10">
            <a:extLst/>
          </a:blip>
          <a:stretch>
            <a:fillRect/>
          </a:stretch>
        </p:blipFill>
        <p:spPr>
          <a:xfrm>
            <a:off x="17311755" y="2601104"/>
            <a:ext cx="5406264" cy="2173237"/>
          </a:xfrm>
          <a:prstGeom prst="rect">
            <a:avLst/>
          </a:prstGeom>
          <a:ln w="12700">
            <a:miter lim="400000"/>
          </a:ln>
        </p:spPr>
      </p:pic>
      <p:pic>
        <p:nvPicPr>
          <p:cNvPr id="989" name="Image" descr="Image"/>
          <p:cNvPicPr>
            <a:picLocks noChangeAspect="1"/>
          </p:cNvPicPr>
          <p:nvPr/>
        </p:nvPicPr>
        <p:blipFill>
          <a:blip r:embed="rId11">
            <a:extLst/>
          </a:blip>
          <a:stretch>
            <a:fillRect/>
          </a:stretch>
        </p:blipFill>
        <p:spPr>
          <a:xfrm>
            <a:off x="16096822" y="4709450"/>
            <a:ext cx="5406264" cy="2099323"/>
          </a:xfrm>
          <a:prstGeom prst="rect">
            <a:avLst/>
          </a:prstGeom>
          <a:ln w="12700">
            <a:miter lim="400000"/>
          </a:ln>
        </p:spPr>
      </p:pic>
      <p:pic>
        <p:nvPicPr>
          <p:cNvPr id="990" name="Image" descr="Image"/>
          <p:cNvPicPr>
            <a:picLocks noChangeAspect="1"/>
          </p:cNvPicPr>
          <p:nvPr/>
        </p:nvPicPr>
        <p:blipFill>
          <a:blip r:embed="rId12">
            <a:extLst/>
          </a:blip>
          <a:stretch>
            <a:fillRect/>
          </a:stretch>
        </p:blipFill>
        <p:spPr>
          <a:xfrm>
            <a:off x="16090472" y="6835372"/>
            <a:ext cx="5406264" cy="2088910"/>
          </a:xfrm>
          <a:prstGeom prst="rect">
            <a:avLst/>
          </a:prstGeom>
          <a:ln w="12700">
            <a:miter lim="400000"/>
          </a:ln>
        </p:spPr>
      </p:pic>
      <p:pic>
        <p:nvPicPr>
          <p:cNvPr id="991" name="Image" descr="Image"/>
          <p:cNvPicPr>
            <a:picLocks noChangeAspect="1"/>
          </p:cNvPicPr>
          <p:nvPr/>
        </p:nvPicPr>
        <p:blipFill>
          <a:blip r:embed="rId13">
            <a:extLst/>
          </a:blip>
          <a:stretch>
            <a:fillRect/>
          </a:stretch>
        </p:blipFill>
        <p:spPr>
          <a:xfrm>
            <a:off x="17311755" y="8969264"/>
            <a:ext cx="5406264" cy="2054290"/>
          </a:xfrm>
          <a:prstGeom prst="rect">
            <a:avLst/>
          </a:prstGeom>
          <a:ln w="12700">
            <a:miter lim="400000"/>
          </a:ln>
        </p:spPr>
      </p:pic>
      <p:pic>
        <p:nvPicPr>
          <p:cNvPr id="992" name="Image" descr="Image"/>
          <p:cNvPicPr>
            <a:picLocks noChangeAspect="1"/>
          </p:cNvPicPr>
          <p:nvPr/>
        </p:nvPicPr>
        <p:blipFill>
          <a:blip r:embed="rId14">
            <a:extLst/>
          </a:blip>
          <a:stretch>
            <a:fillRect/>
          </a:stretch>
        </p:blipFill>
        <p:spPr>
          <a:xfrm>
            <a:off x="18553310" y="11093936"/>
            <a:ext cx="5406264" cy="207471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980"/>
                                        </p:tgtEl>
                                        <p:attrNameLst>
                                          <p:attrName>style.visibility</p:attrName>
                                        </p:attrNameLst>
                                      </p:cBhvr>
                                      <p:to>
                                        <p:strVal val="visible"/>
                                      </p:to>
                                    </p:set>
                                    <p:anim calcmode="lin" valueType="num">
                                      <p:cBhvr>
                                        <p:cTn id="7" dur="1000" fill="hold"/>
                                        <p:tgtEl>
                                          <p:spTgt spid="980"/>
                                        </p:tgtEl>
                                        <p:attrNameLst>
                                          <p:attrName>ppt_x</p:attrName>
                                        </p:attrNameLst>
                                      </p:cBhvr>
                                      <p:tavLst>
                                        <p:tav tm="0">
                                          <p:val>
                                            <p:strVal val="0-#ppt_w/2"/>
                                          </p:val>
                                        </p:tav>
                                        <p:tav tm="100000">
                                          <p:val>
                                            <p:strVal val="#ppt_x"/>
                                          </p:val>
                                        </p:tav>
                                      </p:tavLst>
                                    </p:anim>
                                    <p:anim calcmode="lin" valueType="num">
                                      <p:cBhvr>
                                        <p:cTn id="8" dur="1000" fill="hold"/>
                                        <p:tgtEl>
                                          <p:spTgt spid="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0" grpId="1"/>
    </p:bld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