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81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3" name="Shape 81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673;p87"/>
          <p:cNvSpPr txBox="1"/>
          <p:nvPr/>
        </p:nvSpPr>
        <p:spPr>
          <a:xfrm rot="5400000">
            <a:off x="22064751" y="185774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sp>
        <p:nvSpPr>
          <p:cNvPr id="150" name="Google Shape;1359;p135"/>
          <p:cNvSpPr/>
          <p:nvPr/>
        </p:nvSpPr>
        <p:spPr>
          <a:xfrm flipH="1">
            <a:off x="-1" y="-1"/>
            <a:ext cx="11884801" cy="13728002"/>
          </a:xfrm>
          <a:prstGeom prst="rect">
            <a:avLst/>
          </a:prstGeom>
          <a:solidFill>
            <a:srgbClr val="FBBC0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1" name="Title Text"/>
          <p:cNvSpPr txBox="1"/>
          <p:nvPr>
            <p:ph type="title"/>
          </p:nvPr>
        </p:nvSpPr>
        <p:spPr>
          <a:xfrm>
            <a:off x="12499400" y="1679999"/>
            <a:ext cx="10665601" cy="6984801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128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sz="quarter" idx="1"/>
          </p:nvPr>
        </p:nvSpPr>
        <p:spPr>
          <a:xfrm>
            <a:off x="12499400" y="11082466"/>
            <a:ext cx="10665601" cy="800001"/>
          </a:xfrm>
          <a:prstGeom prst="rect">
            <a:avLst/>
          </a:prstGeom>
        </p:spPr>
        <p:txBody>
          <a:bodyPr lIns="0" tIns="0" rIns="0" bIns="0" anchor="ctr"/>
          <a:lstStyle>
            <a:lvl1pPr marL="795866" indent="-637116" defTabSz="2438400">
              <a:lnSpc>
                <a:spcPct val="150000"/>
              </a:lnSpc>
              <a:spcBef>
                <a:spcPts val="0"/>
              </a:spcBef>
              <a:buSzTx/>
              <a:buNone/>
              <a:defRPr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795866" indent="-179916" defTabSz="2438400">
              <a:lnSpc>
                <a:spcPct val="150000"/>
              </a:lnSpc>
              <a:spcBef>
                <a:spcPts val="0"/>
              </a:spcBef>
              <a:buSzTx/>
              <a:buNone/>
              <a:defRPr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795866" indent="277283" defTabSz="2438400">
              <a:lnSpc>
                <a:spcPct val="150000"/>
              </a:lnSpc>
              <a:spcBef>
                <a:spcPts val="0"/>
              </a:spcBef>
              <a:buSzTx/>
              <a:buNone/>
              <a:defRPr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795866" indent="734483" defTabSz="2438400">
              <a:lnSpc>
                <a:spcPct val="150000"/>
              </a:lnSpc>
              <a:spcBef>
                <a:spcPts val="0"/>
              </a:spcBef>
              <a:buSzTx/>
              <a:buNone/>
              <a:defRPr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795866" indent="1191683" defTabSz="2438400">
              <a:lnSpc>
                <a:spcPct val="150000"/>
              </a:lnSpc>
              <a:spcBef>
                <a:spcPts val="0"/>
              </a:spcBef>
              <a:buSzTx/>
              <a:buNone/>
              <a:defRPr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3" name="Google Shape;1362;p135" descr="Google Shape;1362;p1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87680" y="12541856"/>
            <a:ext cx="1958004" cy="638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1363;p135" descr="Google Shape;1363;p135"/>
          <p:cNvPicPr>
            <a:picLocks noChangeAspect="1"/>
          </p:cNvPicPr>
          <p:nvPr/>
        </p:nvPicPr>
        <p:blipFill>
          <a:blip r:embed="rId3">
            <a:extLst/>
          </a:blip>
          <a:srcRect l="2629" t="0" r="0" b="20"/>
          <a:stretch>
            <a:fillRect/>
          </a:stretch>
        </p:blipFill>
        <p:spPr>
          <a:xfrm>
            <a:off x="-1" y="9286"/>
            <a:ext cx="11874996" cy="13712509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 lIns="243799" tIns="243799" rIns="243799" bIns="243799" anchor="ctr">
            <a:normAutofit fontScale="100000" lnSpcReduction="0"/>
          </a:bodyPr>
          <a:lstStyle>
            <a:lvl1pPr algn="r" defTabSz="2438400">
              <a:defRPr sz="2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62;p18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162" name="Google Shape;63;p18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3" name="Google Shape;64;p18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4" name="Google Shape;65;p18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5" name="Google Shape;66;p18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6" name="Google Shape;67;p18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7" name="Google Shape;68;p18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 lIns="243799" tIns="243799" rIns="243799" bIns="243799" anchor="ctr">
            <a:normAutofit fontScale="100000" lnSpcReduction="0"/>
          </a:bodyPr>
          <a:lstStyle>
            <a:lvl1pPr algn="r" defTabSz="2438400">
              <a:defRPr sz="2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_1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673;p87"/>
          <p:cNvSpPr txBox="1"/>
          <p:nvPr/>
        </p:nvSpPr>
        <p:spPr>
          <a:xfrm rot="5400000">
            <a:off x="22064751" y="185774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grpSp>
        <p:nvGrpSpPr>
          <p:cNvPr id="183" name="Google Shape;834;p97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177" name="Google Shape;835;p97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8" name="Google Shape;836;p97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9" name="Google Shape;837;p97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0" name="Google Shape;838;p97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1" name="Google Shape;839;p97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2" name="Google Shape;840;p97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84" name="Title Text"/>
          <p:cNvSpPr txBox="1"/>
          <p:nvPr>
            <p:ph type="title"/>
          </p:nvPr>
        </p:nvSpPr>
        <p:spPr>
          <a:xfrm>
            <a:off x="1219167" y="1833501"/>
            <a:ext cx="21005601" cy="2286401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6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5" name="Body Level One…"/>
          <p:cNvSpPr txBox="1"/>
          <p:nvPr>
            <p:ph type="body" sz="quarter" idx="1"/>
          </p:nvPr>
        </p:nvSpPr>
        <p:spPr>
          <a:xfrm>
            <a:off x="1219199" y="6858000"/>
            <a:ext cx="6913602" cy="1402401"/>
          </a:xfrm>
          <a:prstGeom prst="rect">
            <a:avLst/>
          </a:prstGeom>
        </p:spPr>
        <p:txBody>
          <a:bodyPr lIns="0" tIns="0" rIns="0" bIns="0"/>
          <a:lstStyle>
            <a:lvl1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14133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8705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23277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7849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Google Shape;843;p97"/>
          <p:cNvSpPr txBox="1"/>
          <p:nvPr>
            <p:ph type="body" sz="quarter" idx="21"/>
          </p:nvPr>
        </p:nvSpPr>
        <p:spPr>
          <a:xfrm>
            <a:off x="8735333" y="6858000"/>
            <a:ext cx="6913601" cy="1402401"/>
          </a:xfrm>
          <a:prstGeom prst="rect">
            <a:avLst/>
          </a:prstGeom>
        </p:spPr>
        <p:txBody>
          <a:bodyPr lIns="0" tIns="0" rIns="0" bIns="0"/>
          <a:lstStyle/>
          <a:p>
            <a: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187" name="Google Shape;844;p97"/>
          <p:cNvSpPr txBox="1"/>
          <p:nvPr>
            <p:ph type="body" sz="quarter" idx="22"/>
          </p:nvPr>
        </p:nvSpPr>
        <p:spPr>
          <a:xfrm>
            <a:off x="16251466" y="6858000"/>
            <a:ext cx="6913602" cy="1402401"/>
          </a:xfrm>
          <a:prstGeom prst="rect">
            <a:avLst/>
          </a:prstGeom>
        </p:spPr>
        <p:txBody>
          <a:bodyPr lIns="0" tIns="0" rIns="0" bIns="0"/>
          <a:lstStyle/>
          <a:p>
            <a: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188" name="Google Shape;845;p97"/>
          <p:cNvSpPr txBox="1"/>
          <p:nvPr>
            <p:ph type="body" sz="quarter" idx="23"/>
          </p:nvPr>
        </p:nvSpPr>
        <p:spPr>
          <a:xfrm>
            <a:off x="1219199" y="8728291"/>
            <a:ext cx="6913601" cy="37664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189" name="Google Shape;846;p97"/>
          <p:cNvSpPr txBox="1"/>
          <p:nvPr>
            <p:ph type="body" sz="quarter" idx="24"/>
          </p:nvPr>
        </p:nvSpPr>
        <p:spPr>
          <a:xfrm>
            <a:off x="8735333" y="8728291"/>
            <a:ext cx="6913601" cy="37664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190" name="Google Shape;847;p97"/>
          <p:cNvSpPr txBox="1"/>
          <p:nvPr>
            <p:ph type="body" sz="quarter" idx="25"/>
          </p:nvPr>
        </p:nvSpPr>
        <p:spPr>
          <a:xfrm>
            <a:off x="16251466" y="8728291"/>
            <a:ext cx="6913602" cy="37664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grpSp>
        <p:nvGrpSpPr>
          <p:cNvPr id="193" name="Google Shape;848;p97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191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E6F4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b="1"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192" name="Competitive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Competitive</a:t>
              </a:r>
            </a:p>
          </p:txBody>
        </p:sp>
      </p:grp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E6F4EA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673;p87"/>
          <p:cNvSpPr txBox="1"/>
          <p:nvPr/>
        </p:nvSpPr>
        <p:spPr>
          <a:xfrm rot="5400000">
            <a:off x="22064751" y="185774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grpSp>
        <p:nvGrpSpPr>
          <p:cNvPr id="208" name="Google Shape;944;p105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202" name="Google Shape;945;p105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3" name="Google Shape;946;p105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4" name="Google Shape;947;p105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5" name="Google Shape;948;p105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6" name="Google Shape;949;p105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7" name="Google Shape;950;p105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09" name="Title Text"/>
          <p:cNvSpPr txBox="1"/>
          <p:nvPr>
            <p:ph type="title"/>
          </p:nvPr>
        </p:nvSpPr>
        <p:spPr>
          <a:xfrm>
            <a:off x="1219167" y="1833501"/>
            <a:ext cx="21005601" cy="2286401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6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grpSp>
        <p:nvGrpSpPr>
          <p:cNvPr id="212" name="Google Shape;952;p105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210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E6F4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b="1"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211" name="Competitive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Competitive</a:t>
              </a:r>
            </a:p>
          </p:txBody>
        </p:sp>
      </p:grpSp>
      <p:sp>
        <p:nvSpPr>
          <p:cNvPr id="213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E6F4EA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2_3_1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673;p87"/>
          <p:cNvSpPr txBox="1"/>
          <p:nvPr/>
        </p:nvSpPr>
        <p:spPr>
          <a:xfrm rot="5400000">
            <a:off x="22064751" y="185774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grpSp>
        <p:nvGrpSpPr>
          <p:cNvPr id="227" name="Google Shape;1209;p126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221" name="Google Shape;1210;p126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2" name="Google Shape;1211;p126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3" name="Google Shape;1212;p126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4" name="Google Shape;1213;p126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5" name="Google Shape;1214;p126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6" name="Google Shape;1215;p126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28" name="Body Level One…"/>
          <p:cNvSpPr txBox="1"/>
          <p:nvPr>
            <p:ph type="body" sz="quarter" idx="1"/>
          </p:nvPr>
        </p:nvSpPr>
        <p:spPr>
          <a:xfrm>
            <a:off x="1219199" y="5266999"/>
            <a:ext cx="10523201" cy="4284801"/>
          </a:xfrm>
          <a:prstGeom prst="rect">
            <a:avLst/>
          </a:prstGeom>
        </p:spPr>
        <p:txBody>
          <a:bodyPr lIns="243799" tIns="243799" rIns="243799" bIns="243799"/>
          <a:lstStyle>
            <a:lvl1pPr marL="898813" indent="-727363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●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1356013" indent="-727363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○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8328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■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22900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●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7472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○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Title Text"/>
          <p:cNvSpPr txBox="1"/>
          <p:nvPr>
            <p:ph type="title"/>
          </p:nvPr>
        </p:nvSpPr>
        <p:spPr>
          <a:xfrm>
            <a:off x="1219199" y="1833533"/>
            <a:ext cx="10668801" cy="2890401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6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grpSp>
        <p:nvGrpSpPr>
          <p:cNvPr id="232" name="Google Shape;1218;p126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230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E6F4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b="1"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231" name="Competitive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Competitive</a:t>
              </a:r>
            </a:p>
          </p:txBody>
        </p:sp>
      </p:grpSp>
      <p:sp>
        <p:nvSpPr>
          <p:cNvPr id="233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E6F4EA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7_1_1">
    <p:bg>
      <p:bgPr>
        <a:solidFill>
          <a:srgbClr val="E6F4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673;p87"/>
          <p:cNvSpPr txBox="1"/>
          <p:nvPr/>
        </p:nvSpPr>
        <p:spPr>
          <a:xfrm rot="5400000">
            <a:off x="22064751" y="185774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sp>
        <p:nvSpPr>
          <p:cNvPr id="241" name="Title Text"/>
          <p:cNvSpPr txBox="1"/>
          <p:nvPr>
            <p:ph type="title"/>
          </p:nvPr>
        </p:nvSpPr>
        <p:spPr>
          <a:xfrm>
            <a:off x="1219167" y="3762368"/>
            <a:ext cx="21005601" cy="2286400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128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2" name="Google Shape;995;p109"/>
          <p:cNvSpPr txBox="1"/>
          <p:nvPr/>
        </p:nvSpPr>
        <p:spPr>
          <a:xfrm rot="5400000">
            <a:off x="22064751" y="239997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sp>
        <p:nvSpPr>
          <p:cNvPr id="243" name="Body Level One…"/>
          <p:cNvSpPr txBox="1"/>
          <p:nvPr>
            <p:ph type="body" sz="quarter" idx="1"/>
          </p:nvPr>
        </p:nvSpPr>
        <p:spPr>
          <a:xfrm>
            <a:off x="1219199" y="6858000"/>
            <a:ext cx="7175201" cy="3964801"/>
          </a:xfrm>
          <a:prstGeom prst="rect">
            <a:avLst/>
          </a:prstGeom>
        </p:spPr>
        <p:txBody>
          <a:bodyPr lIns="0" tIns="0" rIns="0" bIns="0"/>
          <a:lstStyle>
            <a:lvl1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13756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8328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22900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7472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250" name="Google Shape;997;p109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244" name="Google Shape;998;p109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5" name="Google Shape;999;p109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6" name="Google Shape;1000;p109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7" name="Google Shape;1001;p109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8" name="Google Shape;1002;p109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9" name="Google Shape;1003;p109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53" name="Google Shape;1004;p109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251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34A85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b="1" sz="2000">
                  <a:solidFill>
                    <a:srgbClr val="FFFFFF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252" name="Competitive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FFFFFF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Competitive</a:t>
              </a:r>
            </a:p>
          </p:txBody>
        </p:sp>
      </p:grpSp>
      <p:sp>
        <p:nvSpPr>
          <p:cNvPr id="254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FFFFFF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Text"/>
          <p:cNvSpPr txBox="1"/>
          <p:nvPr>
            <p:ph type="title"/>
          </p:nvPr>
        </p:nvSpPr>
        <p:spPr>
          <a:xfrm>
            <a:off x="590799" y="481266"/>
            <a:ext cx="17543202" cy="1312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lnSpc>
                <a:spcPct val="100000"/>
              </a:lnSpc>
              <a:defRPr b="0" spc="0" sz="6400">
                <a:solidFill>
                  <a:srgbClr val="3C4043"/>
                </a:solidFill>
                <a:latin typeface="YouTube Sans Medium"/>
                <a:ea typeface="YouTube Sans Medium"/>
                <a:cs typeface="YouTube Sans Medium"/>
                <a:sym typeface="YouTube Sans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2" name="Google Shape;1558;p149"/>
          <p:cNvSpPr txBox="1"/>
          <p:nvPr/>
        </p:nvSpPr>
        <p:spPr>
          <a:xfrm>
            <a:off x="21008466" y="58339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grpSp>
        <p:nvGrpSpPr>
          <p:cNvPr id="269" name="Google Shape;1559;p149"/>
          <p:cNvGrpSpPr/>
          <p:nvPr/>
        </p:nvGrpSpPr>
        <p:grpSpPr>
          <a:xfrm>
            <a:off x="22433593" y="12810082"/>
            <a:ext cx="1121310" cy="365361"/>
            <a:chOff x="0" y="0"/>
            <a:chExt cx="1121309" cy="365359"/>
          </a:xfrm>
        </p:grpSpPr>
        <p:sp>
          <p:nvSpPr>
            <p:cNvPr id="263" name="Google Shape;1560;p149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4" name="Google Shape;1561;p149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5" name="Google Shape;1562;p149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6" name="Google Shape;1563;p149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7" name="Google Shape;1564;p149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8" name="Google Shape;1565;p149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70" name="Slide Number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 lIns="243799" tIns="243799" rIns="243799" bIns="243799" anchor="ctr">
            <a:normAutofit fontScale="100000" lnSpcReduction="0"/>
          </a:bodyPr>
          <a:lstStyle>
            <a:lvl1pPr algn="r" defTabSz="2438400">
              <a:defRPr sz="2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1424;p142"/>
          <p:cNvSpPr/>
          <p:nvPr/>
        </p:nvSpPr>
        <p:spPr>
          <a:xfrm>
            <a:off x="19035266" y="-1"/>
            <a:ext cx="5348801" cy="3369601"/>
          </a:xfrm>
          <a:prstGeom prst="rect">
            <a:avLst/>
          </a:prstGeom>
          <a:solidFill>
            <a:srgbClr val="A142F4"/>
          </a:solidFill>
          <a:ln w="25400">
            <a:solidFill>
              <a:srgbClr val="A142F4"/>
            </a:solidFill>
          </a:ln>
        </p:spPr>
        <p:txBody>
          <a:bodyPr lIns="0" tIns="0" rIns="0" bIns="0" anchor="ctr"/>
          <a:lstStyle/>
          <a:p>
            <a:pPr algn="l" defTabSz="2438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8" name="Google Shape;1425;p142"/>
          <p:cNvSpPr/>
          <p:nvPr/>
        </p:nvSpPr>
        <p:spPr>
          <a:xfrm>
            <a:off x="14128932" y="6825199"/>
            <a:ext cx="5132801" cy="6891201"/>
          </a:xfrm>
          <a:prstGeom prst="rect">
            <a:avLst/>
          </a:prstGeom>
          <a:solidFill>
            <a:srgbClr val="FBBC05"/>
          </a:solidFill>
          <a:ln w="25400">
            <a:solidFill>
              <a:srgbClr val="FBBC05"/>
            </a:solidFill>
          </a:ln>
        </p:spPr>
        <p:txBody>
          <a:bodyPr lIns="0" tIns="0" rIns="0" bIns="0" anchor="ctr"/>
          <a:lstStyle/>
          <a:p>
            <a:pPr algn="l" defTabSz="2438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9" name="Google Shape;1426;p142"/>
          <p:cNvSpPr/>
          <p:nvPr/>
        </p:nvSpPr>
        <p:spPr>
          <a:xfrm>
            <a:off x="14128932" y="-1"/>
            <a:ext cx="5132801" cy="3369601"/>
          </a:xfrm>
          <a:prstGeom prst="rect">
            <a:avLst/>
          </a:prstGeom>
          <a:solidFill>
            <a:srgbClr val="E6F4EA"/>
          </a:solidFill>
          <a:ln w="25400">
            <a:solidFill>
              <a:srgbClr val="E6F4EA"/>
            </a:solidFill>
          </a:ln>
        </p:spPr>
        <p:txBody>
          <a:bodyPr lIns="0" tIns="0" rIns="0" bIns="0" anchor="ctr"/>
          <a:lstStyle/>
          <a:p>
            <a:pPr algn="l" defTabSz="2438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0" name="Google Shape;1427;p142"/>
          <p:cNvSpPr/>
          <p:nvPr/>
        </p:nvSpPr>
        <p:spPr>
          <a:xfrm>
            <a:off x="19251266" y="6825199"/>
            <a:ext cx="5132801" cy="6891201"/>
          </a:xfrm>
          <a:prstGeom prst="rect">
            <a:avLst/>
          </a:prstGeom>
          <a:solidFill>
            <a:srgbClr val="34A853"/>
          </a:solidFill>
          <a:ln w="25400">
            <a:solidFill>
              <a:srgbClr val="34A853"/>
            </a:solidFill>
          </a:ln>
        </p:spPr>
        <p:txBody>
          <a:bodyPr lIns="0" tIns="0" rIns="0" bIns="0" anchor="ctr"/>
          <a:lstStyle/>
          <a:p>
            <a:pPr algn="l" defTabSz="2438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1" name="Google Shape;1428;p142"/>
          <p:cNvSpPr/>
          <p:nvPr/>
        </p:nvSpPr>
        <p:spPr>
          <a:xfrm>
            <a:off x="14128932" y="3369199"/>
            <a:ext cx="10255202" cy="3456002"/>
          </a:xfrm>
          <a:prstGeom prst="rect">
            <a:avLst/>
          </a:prstGeom>
          <a:solidFill>
            <a:srgbClr val="FA7B17"/>
          </a:solidFill>
          <a:ln w="25400">
            <a:solidFill>
              <a:srgbClr val="FA7B17"/>
            </a:solidFill>
          </a:ln>
        </p:spPr>
        <p:txBody>
          <a:bodyPr lIns="0" tIns="0" rIns="0" bIns="0" anchor="ctr"/>
          <a:lstStyle/>
          <a:p>
            <a:pPr algn="l" defTabSz="2438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2" name="Google Shape;1429;p142"/>
          <p:cNvSpPr/>
          <p:nvPr/>
        </p:nvSpPr>
        <p:spPr>
          <a:xfrm>
            <a:off x="14798564" y="3990133"/>
            <a:ext cx="6363202" cy="2240801"/>
          </a:xfrm>
          <a:prstGeom prst="roundRect">
            <a:avLst>
              <a:gd name="adj" fmla="val 50000"/>
            </a:avLst>
          </a:prstGeom>
          <a:ln w="508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l" defTabSz="2438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3" name="Google Shape;1430;p142"/>
          <p:cNvSpPr/>
          <p:nvPr/>
        </p:nvSpPr>
        <p:spPr>
          <a:xfrm rot="5400000">
            <a:off x="15966133" y="1185429"/>
            <a:ext cx="1458401" cy="291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16765"/>
                  <a:pt x="0" y="10800"/>
                </a:cubicBezTo>
                <a:cubicBezTo>
                  <a:pt x="0" y="4835"/>
                  <a:pt x="9671" y="0"/>
                  <a:pt x="21600" y="0"/>
                </a:cubicBezTo>
                <a:lnTo>
                  <a:pt x="21597" y="10800"/>
                </a:lnTo>
                <a:close/>
              </a:path>
            </a:pathLst>
          </a:custGeom>
          <a:solidFill>
            <a:srgbClr val="FBBC0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4" name="Google Shape;1431;p142"/>
          <p:cNvSpPr/>
          <p:nvPr/>
        </p:nvSpPr>
        <p:spPr>
          <a:xfrm rot="5400000">
            <a:off x="12130933" y="10770933"/>
            <a:ext cx="9128801" cy="2630401"/>
          </a:xfrm>
          <a:prstGeom prst="roundRect">
            <a:avLst>
              <a:gd name="adj" fmla="val 50000"/>
            </a:avLst>
          </a:prstGeom>
          <a:ln w="508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l" defTabSz="2438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5" name="Google Shape;1432;p142"/>
          <p:cNvSpPr txBox="1"/>
          <p:nvPr/>
        </p:nvSpPr>
        <p:spPr>
          <a:xfrm>
            <a:off x="21008466" y="58339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sp>
        <p:nvSpPr>
          <p:cNvPr id="286" name="Google Shape;1433;p142"/>
          <p:cNvSpPr/>
          <p:nvPr/>
        </p:nvSpPr>
        <p:spPr>
          <a:xfrm>
            <a:off x="21582600" y="3963466"/>
            <a:ext cx="2240801" cy="2240801"/>
          </a:xfrm>
          <a:prstGeom prst="ellips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l" defTabSz="2438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93" name="Google Shape;1434;p142"/>
          <p:cNvGrpSpPr/>
          <p:nvPr/>
        </p:nvGrpSpPr>
        <p:grpSpPr>
          <a:xfrm>
            <a:off x="22433593" y="12810082"/>
            <a:ext cx="1121310" cy="365361"/>
            <a:chOff x="0" y="0"/>
            <a:chExt cx="1121309" cy="365359"/>
          </a:xfrm>
        </p:grpSpPr>
        <p:sp>
          <p:nvSpPr>
            <p:cNvPr id="287" name="Google Shape;1435;p142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8" name="Google Shape;1436;p142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9" name="Google Shape;1437;p142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0" name="Google Shape;1438;p142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1" name="Google Shape;1439;p142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2" name="Google Shape;1440;p142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94" name="Google Shape;1441;p142"/>
          <p:cNvSpPr/>
          <p:nvPr/>
        </p:nvSpPr>
        <p:spPr>
          <a:xfrm>
            <a:off x="22010791" y="7930800"/>
            <a:ext cx="2383201" cy="4766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16765"/>
                  <a:pt x="0" y="10800"/>
                </a:cubicBezTo>
                <a:cubicBezTo>
                  <a:pt x="0" y="4835"/>
                  <a:pt x="9671" y="0"/>
                  <a:pt x="21600" y="0"/>
                </a:cubicBezTo>
                <a:lnTo>
                  <a:pt x="21597" y="10800"/>
                </a:lnTo>
                <a:close/>
              </a:path>
            </a:pathLst>
          </a:custGeom>
          <a:solidFill>
            <a:srgbClr val="CBF0F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5" name="Slide Number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 lIns="243799" tIns="243799" rIns="243799" bIns="243799" anchor="ctr">
            <a:normAutofit fontScale="100000" lnSpcReduction="0"/>
          </a:bodyPr>
          <a:lstStyle>
            <a:lvl1pPr algn="r" defTabSz="2438400">
              <a:defRPr sz="2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_1_1_1_1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673;p87"/>
          <p:cNvSpPr txBox="1"/>
          <p:nvPr/>
        </p:nvSpPr>
        <p:spPr>
          <a:xfrm rot="5400000">
            <a:off x="22064751" y="185774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grpSp>
        <p:nvGrpSpPr>
          <p:cNvPr id="309" name="Google Shape;933;p104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303" name="Google Shape;934;p104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4" name="Google Shape;935;p104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5" name="Google Shape;936;p104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6" name="Google Shape;937;p104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7" name="Google Shape;938;p104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8" name="Google Shape;939;p104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10" name="Title Text"/>
          <p:cNvSpPr txBox="1"/>
          <p:nvPr>
            <p:ph type="title"/>
          </p:nvPr>
        </p:nvSpPr>
        <p:spPr>
          <a:xfrm>
            <a:off x="1219167" y="1833501"/>
            <a:ext cx="21005601" cy="2286401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6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grpSp>
        <p:nvGrpSpPr>
          <p:cNvPr id="313" name="Google Shape;941;p104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311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FEF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312" name="Cutting-edge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Cutting-edge</a:t>
              </a:r>
            </a:p>
          </p:txBody>
        </p:sp>
      </p:grpSp>
      <p:sp>
        <p:nvSpPr>
          <p:cNvPr id="314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FEF7E0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2_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673;p87"/>
          <p:cNvSpPr txBox="1"/>
          <p:nvPr/>
        </p:nvSpPr>
        <p:spPr>
          <a:xfrm rot="5400000">
            <a:off x="22064751" y="185774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grpSp>
        <p:nvGrpSpPr>
          <p:cNvPr id="324" name="Google Shape;1029;p113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322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FEF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323" name="Cutting-edge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Cutting-edge</a:t>
              </a:r>
            </a:p>
          </p:txBody>
        </p:sp>
      </p:grpSp>
      <p:sp>
        <p:nvSpPr>
          <p:cNvPr id="325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FEF7E0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332" name="Google Shape;1031;p113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326" name="Google Shape;1032;p113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7" name="Google Shape;1033;p113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8" name="Google Shape;1034;p113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9" name="Google Shape;1035;p113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0" name="Google Shape;1036;p113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1" name="Google Shape;1037;p113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673;p87"/>
          <p:cNvSpPr txBox="1"/>
          <p:nvPr/>
        </p:nvSpPr>
        <p:spPr>
          <a:xfrm rot="5400000">
            <a:off x="22064751" y="185774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grpSp>
        <p:nvGrpSpPr>
          <p:cNvPr id="346" name="Google Shape;745;p92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340" name="Google Shape;746;p92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1" name="Google Shape;747;p92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2" name="Google Shape;748;p92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3" name="Google Shape;749;p92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4" name="Google Shape;750;p92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5" name="Google Shape;751;p92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47" name="Title Text"/>
          <p:cNvSpPr txBox="1"/>
          <p:nvPr>
            <p:ph type="title"/>
          </p:nvPr>
        </p:nvSpPr>
        <p:spPr>
          <a:xfrm>
            <a:off x="1219167" y="1833501"/>
            <a:ext cx="21005601" cy="2286401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6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8" name="Body Level One…"/>
          <p:cNvSpPr txBox="1"/>
          <p:nvPr>
            <p:ph type="body" sz="quarter" idx="1"/>
          </p:nvPr>
        </p:nvSpPr>
        <p:spPr>
          <a:xfrm>
            <a:off x="1219199" y="6858000"/>
            <a:ext cx="5024801" cy="1402401"/>
          </a:xfrm>
          <a:prstGeom prst="rect">
            <a:avLst/>
          </a:prstGeom>
        </p:spPr>
        <p:txBody>
          <a:bodyPr lIns="0" tIns="0" rIns="0" bIns="0"/>
          <a:lstStyle>
            <a:lvl1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14133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8705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23277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7849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9" name="Google Shape;754;p92"/>
          <p:cNvSpPr txBox="1"/>
          <p:nvPr>
            <p:ph type="body" sz="quarter" idx="21"/>
          </p:nvPr>
        </p:nvSpPr>
        <p:spPr>
          <a:xfrm>
            <a:off x="6862733" y="6858000"/>
            <a:ext cx="5024798" cy="1402401"/>
          </a:xfrm>
          <a:prstGeom prst="rect">
            <a:avLst/>
          </a:prstGeom>
        </p:spPr>
        <p:txBody>
          <a:bodyPr lIns="0" tIns="0" rIns="0" bIns="0"/>
          <a:lstStyle/>
          <a:p>
            <a: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350" name="Google Shape;755;p92"/>
          <p:cNvSpPr txBox="1"/>
          <p:nvPr>
            <p:ph type="body" sz="quarter" idx="22"/>
          </p:nvPr>
        </p:nvSpPr>
        <p:spPr>
          <a:xfrm>
            <a:off x="12499400" y="6858000"/>
            <a:ext cx="5024798" cy="1402401"/>
          </a:xfrm>
          <a:prstGeom prst="rect">
            <a:avLst/>
          </a:prstGeom>
        </p:spPr>
        <p:txBody>
          <a:bodyPr lIns="0" tIns="0" rIns="0" bIns="0"/>
          <a:lstStyle/>
          <a:p>
            <a: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351" name="Google Shape;756;p92"/>
          <p:cNvSpPr txBox="1"/>
          <p:nvPr>
            <p:ph type="body" sz="quarter" idx="23"/>
          </p:nvPr>
        </p:nvSpPr>
        <p:spPr>
          <a:xfrm>
            <a:off x="18142934" y="6858000"/>
            <a:ext cx="5024798" cy="1402401"/>
          </a:xfrm>
          <a:prstGeom prst="rect">
            <a:avLst/>
          </a:prstGeom>
        </p:spPr>
        <p:txBody>
          <a:bodyPr lIns="0" tIns="0" rIns="0" bIns="0"/>
          <a:lstStyle/>
          <a:p>
            <a: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352" name="Google Shape;757;p92"/>
          <p:cNvSpPr txBox="1"/>
          <p:nvPr>
            <p:ph type="body" sz="quarter" idx="24"/>
          </p:nvPr>
        </p:nvSpPr>
        <p:spPr>
          <a:xfrm>
            <a:off x="1219199" y="8728323"/>
            <a:ext cx="5024798" cy="37672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353" name="Google Shape;758;p92"/>
          <p:cNvSpPr txBox="1"/>
          <p:nvPr>
            <p:ph type="body" sz="quarter" idx="25"/>
          </p:nvPr>
        </p:nvSpPr>
        <p:spPr>
          <a:xfrm>
            <a:off x="6862733" y="8728323"/>
            <a:ext cx="5024798" cy="37672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354" name="Google Shape;759;p92"/>
          <p:cNvSpPr txBox="1"/>
          <p:nvPr>
            <p:ph type="body" sz="quarter" idx="26"/>
          </p:nvPr>
        </p:nvSpPr>
        <p:spPr>
          <a:xfrm>
            <a:off x="12499400" y="8728323"/>
            <a:ext cx="5024798" cy="37672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355" name="Google Shape;760;p92"/>
          <p:cNvSpPr txBox="1"/>
          <p:nvPr>
            <p:ph type="body" sz="quarter" idx="27"/>
          </p:nvPr>
        </p:nvSpPr>
        <p:spPr>
          <a:xfrm>
            <a:off x="18142934" y="8728323"/>
            <a:ext cx="5024798" cy="37672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grpSp>
        <p:nvGrpSpPr>
          <p:cNvPr id="358" name="Google Shape;761;p92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356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FEF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357" name="Cutting-edge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Cutting-edge</a:t>
              </a:r>
            </a:p>
          </p:txBody>
        </p:sp>
      </p:grpSp>
      <p:sp>
        <p:nvSpPr>
          <p:cNvPr id="359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FEF7E0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2_3_1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673;p87"/>
          <p:cNvSpPr txBox="1"/>
          <p:nvPr/>
        </p:nvSpPr>
        <p:spPr>
          <a:xfrm rot="5400000">
            <a:off x="22064751" y="185774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grpSp>
        <p:nvGrpSpPr>
          <p:cNvPr id="373" name="Google Shape;1197;p125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367" name="Google Shape;1198;p125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8" name="Google Shape;1199;p125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9" name="Google Shape;1200;p125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0" name="Google Shape;1201;p125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1" name="Google Shape;1202;p125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2" name="Google Shape;1203;p125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74" name="Body Level One…"/>
          <p:cNvSpPr txBox="1"/>
          <p:nvPr>
            <p:ph type="body" sz="quarter" idx="1"/>
          </p:nvPr>
        </p:nvSpPr>
        <p:spPr>
          <a:xfrm>
            <a:off x="1219199" y="5266999"/>
            <a:ext cx="10523201" cy="4284801"/>
          </a:xfrm>
          <a:prstGeom prst="rect">
            <a:avLst/>
          </a:prstGeom>
        </p:spPr>
        <p:txBody>
          <a:bodyPr lIns="243799" tIns="243799" rIns="243799" bIns="243799"/>
          <a:lstStyle>
            <a:lvl1pPr marL="898813" indent="-727363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●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1356013" indent="-727363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○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8328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■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22900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●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7472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○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5" name="Title Text"/>
          <p:cNvSpPr txBox="1"/>
          <p:nvPr>
            <p:ph type="title"/>
          </p:nvPr>
        </p:nvSpPr>
        <p:spPr>
          <a:xfrm>
            <a:off x="1219199" y="1833533"/>
            <a:ext cx="10668801" cy="2890401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6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grpSp>
        <p:nvGrpSpPr>
          <p:cNvPr id="378" name="Google Shape;1206;p125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376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FEF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377" name="Cutting-edge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Cutting-edge</a:t>
              </a:r>
            </a:p>
          </p:txBody>
        </p:sp>
      </p:grpSp>
      <p:sp>
        <p:nvSpPr>
          <p:cNvPr id="379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FEF7E0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7_1">
    <p:bg>
      <p:bgPr>
        <a:solidFill>
          <a:srgbClr val="FEF7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673;p87"/>
          <p:cNvSpPr txBox="1"/>
          <p:nvPr/>
        </p:nvSpPr>
        <p:spPr>
          <a:xfrm rot="5400000">
            <a:off x="22064751" y="185774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grpSp>
        <p:nvGrpSpPr>
          <p:cNvPr id="389" name="Google Shape;981;p108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387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FBBC0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sz="2000">
                  <a:solidFill>
                    <a:srgbClr val="F8F9FA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388" name="Cutting-edge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F8F9FA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Cutting-edge</a:t>
              </a:r>
            </a:p>
          </p:txBody>
        </p:sp>
      </p:grpSp>
      <p:sp>
        <p:nvSpPr>
          <p:cNvPr id="390" name="Title Text"/>
          <p:cNvSpPr txBox="1"/>
          <p:nvPr>
            <p:ph type="title"/>
          </p:nvPr>
        </p:nvSpPr>
        <p:spPr>
          <a:xfrm>
            <a:off x="1219167" y="3762368"/>
            <a:ext cx="21005601" cy="2286400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128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1" name="Google Shape;983;p108"/>
          <p:cNvSpPr txBox="1"/>
          <p:nvPr/>
        </p:nvSpPr>
        <p:spPr>
          <a:xfrm rot="5400000">
            <a:off x="22064751" y="239997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sp>
        <p:nvSpPr>
          <p:cNvPr id="392" name="Body Level One…"/>
          <p:cNvSpPr txBox="1"/>
          <p:nvPr>
            <p:ph type="body" sz="quarter" idx="1"/>
          </p:nvPr>
        </p:nvSpPr>
        <p:spPr>
          <a:xfrm>
            <a:off x="1219199" y="6858000"/>
            <a:ext cx="7175201" cy="3964801"/>
          </a:xfrm>
          <a:prstGeom prst="rect">
            <a:avLst/>
          </a:prstGeom>
        </p:spPr>
        <p:txBody>
          <a:bodyPr lIns="0" tIns="0" rIns="0" bIns="0"/>
          <a:lstStyle>
            <a:lvl1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13756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8328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22900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7472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399" name="Google Shape;985;p108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393" name="Google Shape;986;p108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4" name="Google Shape;987;p108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5" name="Google Shape;988;p108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6" name="Google Shape;989;p108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7" name="Google Shape;990;p108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8" name="Google Shape;991;p108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00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FFFFFF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673;p87"/>
          <p:cNvSpPr txBox="1"/>
          <p:nvPr/>
        </p:nvSpPr>
        <p:spPr>
          <a:xfrm rot="5400000">
            <a:off x="22064751" y="185774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grpSp>
        <p:nvGrpSpPr>
          <p:cNvPr id="414" name="Google Shape;922;p103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408" name="Google Shape;923;p103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9" name="Google Shape;924;p103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0" name="Google Shape;925;p103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1" name="Google Shape;926;p103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2" name="Google Shape;927;p103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3" name="Google Shape;928;p103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15" name="Title Text"/>
          <p:cNvSpPr txBox="1"/>
          <p:nvPr>
            <p:ph type="title"/>
          </p:nvPr>
        </p:nvSpPr>
        <p:spPr>
          <a:xfrm>
            <a:off x="1219167" y="1833501"/>
            <a:ext cx="21005601" cy="2286401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6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grpSp>
        <p:nvGrpSpPr>
          <p:cNvPr id="418" name="Google Shape;930;p103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416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FCE8E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417" name="Customer-centric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Customer-centric</a:t>
              </a:r>
            </a:p>
          </p:txBody>
        </p:sp>
      </p:grpSp>
      <p:sp>
        <p:nvSpPr>
          <p:cNvPr id="419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FCE8E6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2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62;p18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426" name="Google Shape;63;p18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7" name="Google Shape;64;p18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8" name="Google Shape;65;p18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9" name="Google Shape;66;p18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0" name="Google Shape;67;p18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1" name="Google Shape;68;p18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35" name="Google Shape;537;p76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433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FCE8E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434" name="Customer-centric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Customer-centric</a:t>
              </a:r>
            </a:p>
          </p:txBody>
        </p:sp>
      </p:grpSp>
      <p:sp>
        <p:nvSpPr>
          <p:cNvPr id="436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FCE8E6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43" name="Google Shape;539;p76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437" name="Google Shape;540;p76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8" name="Google Shape;541;p76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9" name="Google Shape;542;p76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Google Shape;543;p76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544;p76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545;p76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62;p18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450" name="Google Shape;63;p18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1" name="Google Shape;64;p18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2" name="Google Shape;65;p18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3" name="Google Shape;66;p18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4" name="Google Shape;67;p18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5" name="Google Shape;68;p18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63" name="Google Shape;518;p75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457" name="Google Shape;519;p75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8" name="Google Shape;520;p75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9" name="Google Shape;521;p75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0" name="Google Shape;522;p75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1" name="Google Shape;523;p75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2" name="Google Shape;524;p75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64" name="Title Text"/>
          <p:cNvSpPr txBox="1"/>
          <p:nvPr>
            <p:ph type="title"/>
          </p:nvPr>
        </p:nvSpPr>
        <p:spPr>
          <a:xfrm>
            <a:off x="1219167" y="1833501"/>
            <a:ext cx="21005601" cy="2286401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7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5" name="Body Level One…"/>
          <p:cNvSpPr txBox="1"/>
          <p:nvPr>
            <p:ph type="body" sz="quarter" idx="1"/>
          </p:nvPr>
        </p:nvSpPr>
        <p:spPr>
          <a:xfrm>
            <a:off x="1219199" y="6858000"/>
            <a:ext cx="5024801" cy="1402401"/>
          </a:xfrm>
          <a:prstGeom prst="rect">
            <a:avLst/>
          </a:prstGeom>
        </p:spPr>
        <p:txBody>
          <a:bodyPr lIns="0" tIns="0" rIns="0" bIns="0"/>
          <a:lstStyle>
            <a:lvl1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14133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8705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23277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7849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6" name="Google Shape;527;p75"/>
          <p:cNvSpPr txBox="1"/>
          <p:nvPr>
            <p:ph type="body" sz="quarter" idx="21"/>
          </p:nvPr>
        </p:nvSpPr>
        <p:spPr>
          <a:xfrm>
            <a:off x="6862733" y="6858000"/>
            <a:ext cx="5024798" cy="1402401"/>
          </a:xfrm>
          <a:prstGeom prst="rect">
            <a:avLst/>
          </a:prstGeom>
        </p:spPr>
        <p:txBody>
          <a:bodyPr lIns="0" tIns="0" rIns="0" bIns="0"/>
          <a:lstStyle/>
          <a:p>
            <a: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467" name="Google Shape;528;p75"/>
          <p:cNvSpPr txBox="1"/>
          <p:nvPr>
            <p:ph type="body" sz="quarter" idx="22"/>
          </p:nvPr>
        </p:nvSpPr>
        <p:spPr>
          <a:xfrm>
            <a:off x="12499400" y="6858000"/>
            <a:ext cx="5024798" cy="1402401"/>
          </a:xfrm>
          <a:prstGeom prst="rect">
            <a:avLst/>
          </a:prstGeom>
        </p:spPr>
        <p:txBody>
          <a:bodyPr lIns="0" tIns="0" rIns="0" bIns="0"/>
          <a:lstStyle/>
          <a:p>
            <a: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468" name="Google Shape;529;p75"/>
          <p:cNvSpPr txBox="1"/>
          <p:nvPr>
            <p:ph type="body" sz="quarter" idx="23"/>
          </p:nvPr>
        </p:nvSpPr>
        <p:spPr>
          <a:xfrm>
            <a:off x="18142934" y="6858000"/>
            <a:ext cx="5024798" cy="1402401"/>
          </a:xfrm>
          <a:prstGeom prst="rect">
            <a:avLst/>
          </a:prstGeom>
        </p:spPr>
        <p:txBody>
          <a:bodyPr lIns="0" tIns="0" rIns="0" bIns="0"/>
          <a:lstStyle/>
          <a:p>
            <a: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469" name="Google Shape;530;p75"/>
          <p:cNvSpPr txBox="1"/>
          <p:nvPr>
            <p:ph type="body" sz="quarter" idx="24"/>
          </p:nvPr>
        </p:nvSpPr>
        <p:spPr>
          <a:xfrm>
            <a:off x="1219199" y="8728323"/>
            <a:ext cx="5024798" cy="37672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80868B"/>
              </a:buClr>
              <a:buSzPts val="2800"/>
              <a:buFont typeface="Helvetica"/>
              <a:defRPr sz="2800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470" name="Google Shape;531;p75"/>
          <p:cNvSpPr txBox="1"/>
          <p:nvPr>
            <p:ph type="body" sz="quarter" idx="25"/>
          </p:nvPr>
        </p:nvSpPr>
        <p:spPr>
          <a:xfrm>
            <a:off x="6862733" y="8728323"/>
            <a:ext cx="5024798" cy="37672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80868B"/>
              </a:buClr>
              <a:buSzPts val="2800"/>
              <a:buFont typeface="Helvetica"/>
              <a:defRPr sz="2800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471" name="Google Shape;532;p75"/>
          <p:cNvSpPr txBox="1"/>
          <p:nvPr>
            <p:ph type="body" sz="quarter" idx="26"/>
          </p:nvPr>
        </p:nvSpPr>
        <p:spPr>
          <a:xfrm>
            <a:off x="12499400" y="8728323"/>
            <a:ext cx="5024798" cy="37672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80868B"/>
              </a:buClr>
              <a:buSzPts val="2800"/>
              <a:buFont typeface="Helvetica"/>
              <a:defRPr sz="2800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472" name="Google Shape;533;p75"/>
          <p:cNvSpPr txBox="1"/>
          <p:nvPr>
            <p:ph type="body" sz="quarter" idx="27"/>
          </p:nvPr>
        </p:nvSpPr>
        <p:spPr>
          <a:xfrm>
            <a:off x="18142934" y="8728323"/>
            <a:ext cx="5024798" cy="37672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80868B"/>
              </a:buClr>
              <a:buSzPts val="2800"/>
              <a:buFont typeface="Helvetica"/>
              <a:defRPr sz="2800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grpSp>
        <p:nvGrpSpPr>
          <p:cNvPr id="475" name="Google Shape;534;p75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473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FCE8E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474" name="Customer-centric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Customer-centric</a:t>
              </a:r>
            </a:p>
          </p:txBody>
        </p:sp>
      </p:grpSp>
      <p:sp>
        <p:nvSpPr>
          <p:cNvPr id="476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FCE8E6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9" name="Google Shape;62;p18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483" name="Google Shape;63;p18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4" name="Google Shape;64;p18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5" name="Google Shape;65;p18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6" name="Google Shape;66;p18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7" name="Google Shape;67;p18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8" name="Google Shape;68;p18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96" name="Google Shape;501;p74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490" name="Google Shape;502;p74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1" name="Google Shape;503;p74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2" name="Google Shape;504;p74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3" name="Google Shape;505;p74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4" name="Google Shape;506;p74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5" name="Google Shape;507;p74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97" name="Body Level One…"/>
          <p:cNvSpPr txBox="1"/>
          <p:nvPr>
            <p:ph type="body" sz="quarter" idx="1"/>
          </p:nvPr>
        </p:nvSpPr>
        <p:spPr>
          <a:xfrm>
            <a:off x="1219199" y="6858000"/>
            <a:ext cx="6913602" cy="1402401"/>
          </a:xfrm>
          <a:prstGeom prst="rect">
            <a:avLst/>
          </a:prstGeom>
        </p:spPr>
        <p:txBody>
          <a:bodyPr lIns="0" tIns="0" rIns="0" bIns="0"/>
          <a:lstStyle>
            <a:lvl1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14133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8705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23277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7849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8" name="Google Shape;509;p74"/>
          <p:cNvSpPr txBox="1"/>
          <p:nvPr>
            <p:ph type="body" sz="quarter" idx="21"/>
          </p:nvPr>
        </p:nvSpPr>
        <p:spPr>
          <a:xfrm>
            <a:off x="8735333" y="6858000"/>
            <a:ext cx="6913601" cy="1402401"/>
          </a:xfrm>
          <a:prstGeom prst="rect">
            <a:avLst/>
          </a:prstGeom>
        </p:spPr>
        <p:txBody>
          <a:bodyPr lIns="0" tIns="0" rIns="0" bIns="0"/>
          <a:lstStyle/>
          <a:p>
            <a: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499" name="Google Shape;510;p74"/>
          <p:cNvSpPr txBox="1"/>
          <p:nvPr>
            <p:ph type="body" sz="quarter" idx="22"/>
          </p:nvPr>
        </p:nvSpPr>
        <p:spPr>
          <a:xfrm>
            <a:off x="16251466" y="6858000"/>
            <a:ext cx="6913602" cy="1402401"/>
          </a:xfrm>
          <a:prstGeom prst="rect">
            <a:avLst/>
          </a:prstGeom>
        </p:spPr>
        <p:txBody>
          <a:bodyPr lIns="0" tIns="0" rIns="0" bIns="0"/>
          <a:lstStyle/>
          <a:p>
            <a: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500" name="Google Shape;511;p74"/>
          <p:cNvSpPr txBox="1"/>
          <p:nvPr>
            <p:ph type="body" sz="quarter" idx="23"/>
          </p:nvPr>
        </p:nvSpPr>
        <p:spPr>
          <a:xfrm>
            <a:off x="1219199" y="8728291"/>
            <a:ext cx="6913601" cy="3766401"/>
          </a:xfrm>
          <a:prstGeom prst="rect">
            <a:avLst/>
          </a:prstGeom>
        </p:spPr>
        <p:txBody>
          <a:bodyPr lIns="240000" tIns="240000" rIns="240000" bIns="24000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80868B"/>
              </a:buClr>
              <a:buSzPts val="2800"/>
              <a:buFont typeface="Helvetica"/>
              <a:defRPr sz="2800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501" name="Google Shape;512;p74"/>
          <p:cNvSpPr txBox="1"/>
          <p:nvPr>
            <p:ph type="body" sz="quarter" idx="24"/>
          </p:nvPr>
        </p:nvSpPr>
        <p:spPr>
          <a:xfrm>
            <a:off x="8735333" y="8728291"/>
            <a:ext cx="6913601" cy="3766401"/>
          </a:xfrm>
          <a:prstGeom prst="rect">
            <a:avLst/>
          </a:prstGeom>
        </p:spPr>
        <p:txBody>
          <a:bodyPr lIns="240000" tIns="240000" rIns="240000" bIns="24000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80868B"/>
              </a:buClr>
              <a:buSzPts val="2800"/>
              <a:buFont typeface="Helvetica"/>
              <a:defRPr sz="2800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502" name="Google Shape;513;p74"/>
          <p:cNvSpPr txBox="1"/>
          <p:nvPr>
            <p:ph type="body" sz="quarter" idx="25"/>
          </p:nvPr>
        </p:nvSpPr>
        <p:spPr>
          <a:xfrm>
            <a:off x="16251466" y="8728291"/>
            <a:ext cx="6913602" cy="3766401"/>
          </a:xfrm>
          <a:prstGeom prst="rect">
            <a:avLst/>
          </a:prstGeom>
        </p:spPr>
        <p:txBody>
          <a:bodyPr lIns="240000" tIns="240000" rIns="240000" bIns="24000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80868B"/>
              </a:buClr>
              <a:buSzPts val="2800"/>
              <a:buFont typeface="Helvetica"/>
              <a:defRPr sz="2800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503" name="Title Text"/>
          <p:cNvSpPr txBox="1"/>
          <p:nvPr>
            <p:ph type="title"/>
          </p:nvPr>
        </p:nvSpPr>
        <p:spPr>
          <a:xfrm>
            <a:off x="1219167" y="1833501"/>
            <a:ext cx="21005601" cy="2286401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6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grpSp>
        <p:nvGrpSpPr>
          <p:cNvPr id="506" name="Google Shape;515;p74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504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FCE8E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505" name="Customer-centric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Customer-centric</a:t>
              </a:r>
            </a:p>
          </p:txBody>
        </p:sp>
      </p:grpSp>
      <p:sp>
        <p:nvSpPr>
          <p:cNvPr id="507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FCE8E6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oogle Shape;62;p18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514" name="Google Shape;63;p18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5" name="Google Shape;64;p18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6" name="Google Shape;65;p18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7" name="Google Shape;66;p18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8" name="Google Shape;67;p18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9" name="Google Shape;68;p18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27" name="Google Shape;490;p73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521" name="Google Shape;491;p73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2" name="Google Shape;492;p73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3" name="Google Shape;493;p73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4" name="Google Shape;494;p73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5" name="Google Shape;495;p73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6" name="Google Shape;496;p73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28" name="Title Text"/>
          <p:cNvSpPr txBox="1"/>
          <p:nvPr>
            <p:ph type="title"/>
          </p:nvPr>
        </p:nvSpPr>
        <p:spPr>
          <a:xfrm>
            <a:off x="1219167" y="1833501"/>
            <a:ext cx="21005601" cy="2286401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6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grpSp>
        <p:nvGrpSpPr>
          <p:cNvPr id="531" name="Google Shape;498;p73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529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FCE8E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530" name="Customer-centric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Customer-centric</a:t>
              </a:r>
            </a:p>
          </p:txBody>
        </p:sp>
      </p:grpSp>
      <p:sp>
        <p:nvSpPr>
          <p:cNvPr id="532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FCE8E6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2_3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673;p87"/>
          <p:cNvSpPr txBox="1"/>
          <p:nvPr/>
        </p:nvSpPr>
        <p:spPr>
          <a:xfrm rot="5400000">
            <a:off x="22064751" y="185774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grpSp>
        <p:nvGrpSpPr>
          <p:cNvPr id="546" name="Google Shape;1185;p124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540" name="Google Shape;1186;p124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1" name="Google Shape;1187;p124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2" name="Google Shape;1188;p124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3" name="Google Shape;1189;p124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4" name="Google Shape;1190;p124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5" name="Google Shape;1191;p124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47" name="Body Level One…"/>
          <p:cNvSpPr txBox="1"/>
          <p:nvPr>
            <p:ph type="body" sz="quarter" idx="1"/>
          </p:nvPr>
        </p:nvSpPr>
        <p:spPr>
          <a:xfrm>
            <a:off x="1219199" y="5266999"/>
            <a:ext cx="10523201" cy="4284801"/>
          </a:xfrm>
          <a:prstGeom prst="rect">
            <a:avLst/>
          </a:prstGeom>
        </p:spPr>
        <p:txBody>
          <a:bodyPr lIns="243799" tIns="243799" rIns="243799" bIns="243799"/>
          <a:lstStyle>
            <a:lvl1pPr marL="898813" indent="-727363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●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1356013" indent="-727363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○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8328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■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22900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●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7472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○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8" name="Title Text"/>
          <p:cNvSpPr txBox="1"/>
          <p:nvPr>
            <p:ph type="title"/>
          </p:nvPr>
        </p:nvSpPr>
        <p:spPr>
          <a:xfrm>
            <a:off x="1219199" y="1833533"/>
            <a:ext cx="10668801" cy="2890401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6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grpSp>
        <p:nvGrpSpPr>
          <p:cNvPr id="551" name="Google Shape;1194;p124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549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FCE8E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550" name="Customer-centric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Customer-centric</a:t>
              </a:r>
            </a:p>
          </p:txBody>
        </p:sp>
      </p:grpSp>
      <p:sp>
        <p:nvSpPr>
          <p:cNvPr id="552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FCE8E6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7">
    <p:bg>
      <p:bgPr>
        <a:solidFill>
          <a:srgbClr val="FCE8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5" name="Google Shape;62;p18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559" name="Google Shape;63;p18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0" name="Google Shape;64;p18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1" name="Google Shape;65;p18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2" name="Google Shape;66;p18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3" name="Google Shape;67;p18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4" name="Google Shape;68;p18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68" name="Google Shape;477;p72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566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EA43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sz="2000">
                  <a:solidFill>
                    <a:srgbClr val="FFFFFF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567" name="Customer-centric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FFFFFF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Customer-centric</a:t>
              </a:r>
            </a:p>
          </p:txBody>
        </p:sp>
      </p:grpSp>
      <p:sp>
        <p:nvSpPr>
          <p:cNvPr id="569" name="Title Text"/>
          <p:cNvSpPr txBox="1"/>
          <p:nvPr>
            <p:ph type="title"/>
          </p:nvPr>
        </p:nvSpPr>
        <p:spPr>
          <a:xfrm>
            <a:off x="1219167" y="3762368"/>
            <a:ext cx="21005601" cy="2286400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128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0" name="Google Shape;479;p72"/>
          <p:cNvSpPr txBox="1"/>
          <p:nvPr/>
        </p:nvSpPr>
        <p:spPr>
          <a:xfrm rot="5400000">
            <a:off x="22064751" y="239997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sp>
        <p:nvSpPr>
          <p:cNvPr id="571" name="Body Level One…"/>
          <p:cNvSpPr txBox="1"/>
          <p:nvPr>
            <p:ph type="body" sz="quarter" idx="1"/>
          </p:nvPr>
        </p:nvSpPr>
        <p:spPr>
          <a:xfrm>
            <a:off x="1219199" y="6858000"/>
            <a:ext cx="7175201" cy="3964801"/>
          </a:xfrm>
          <a:prstGeom prst="rect">
            <a:avLst/>
          </a:prstGeom>
        </p:spPr>
        <p:txBody>
          <a:bodyPr lIns="0" tIns="0" rIns="0" bIns="0"/>
          <a:lstStyle>
            <a:lvl1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13756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8328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22900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7472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578" name="Google Shape;481;p72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572" name="Google Shape;482;p72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3" name="Google Shape;483;p72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4" name="Google Shape;484;p72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5" name="Google Shape;485;p72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6" name="Google Shape;486;p72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7" name="Google Shape;487;p72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79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FFFFFF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62;p18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586" name="Google Shape;63;p18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7" name="Google Shape;64;p18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8" name="Google Shape;65;p18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9" name="Google Shape;66;p18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0" name="Google Shape;67;p18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1" name="Google Shape;68;p18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99" name="Google Shape;460;p71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593" name="Google Shape;461;p71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4" name="Google Shape;462;p71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5" name="Google Shape;463;p71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6" name="Google Shape;464;p71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7" name="Google Shape;465;p71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8" name="Google Shape;466;p71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00" name="Title Text"/>
          <p:cNvSpPr txBox="1"/>
          <p:nvPr>
            <p:ph type="title"/>
          </p:nvPr>
        </p:nvSpPr>
        <p:spPr>
          <a:xfrm>
            <a:off x="1219167" y="1833501"/>
            <a:ext cx="21005601" cy="2286401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6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01" name="Body Level One…"/>
          <p:cNvSpPr txBox="1"/>
          <p:nvPr>
            <p:ph type="body" sz="quarter" idx="1"/>
          </p:nvPr>
        </p:nvSpPr>
        <p:spPr>
          <a:xfrm>
            <a:off x="1219199" y="6858000"/>
            <a:ext cx="6913602" cy="1402401"/>
          </a:xfrm>
          <a:prstGeom prst="rect">
            <a:avLst/>
          </a:prstGeom>
        </p:spPr>
        <p:txBody>
          <a:bodyPr lIns="0" tIns="0" rIns="0" bIns="0"/>
          <a:lstStyle>
            <a:lvl1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14133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8705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23277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7849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2" name="Google Shape;469;p71"/>
          <p:cNvSpPr txBox="1"/>
          <p:nvPr>
            <p:ph type="body" sz="quarter" idx="21"/>
          </p:nvPr>
        </p:nvSpPr>
        <p:spPr>
          <a:xfrm>
            <a:off x="8735333" y="6858000"/>
            <a:ext cx="6913601" cy="1402401"/>
          </a:xfrm>
          <a:prstGeom prst="rect">
            <a:avLst/>
          </a:prstGeom>
        </p:spPr>
        <p:txBody>
          <a:bodyPr lIns="0" tIns="0" rIns="0" bIns="0"/>
          <a:lstStyle/>
          <a:p>
            <a: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603" name="Google Shape;470;p71"/>
          <p:cNvSpPr txBox="1"/>
          <p:nvPr>
            <p:ph type="body" sz="quarter" idx="22"/>
          </p:nvPr>
        </p:nvSpPr>
        <p:spPr>
          <a:xfrm>
            <a:off x="16251466" y="6858000"/>
            <a:ext cx="6913602" cy="1402401"/>
          </a:xfrm>
          <a:prstGeom prst="rect">
            <a:avLst/>
          </a:prstGeom>
        </p:spPr>
        <p:txBody>
          <a:bodyPr lIns="0" tIns="0" rIns="0" bIns="0"/>
          <a:lstStyle/>
          <a:p>
            <a: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604" name="Google Shape;471;p71"/>
          <p:cNvSpPr txBox="1"/>
          <p:nvPr>
            <p:ph type="body" sz="quarter" idx="23"/>
          </p:nvPr>
        </p:nvSpPr>
        <p:spPr>
          <a:xfrm>
            <a:off x="1219199" y="8728291"/>
            <a:ext cx="6913601" cy="37664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605" name="Google Shape;472;p71"/>
          <p:cNvSpPr txBox="1"/>
          <p:nvPr>
            <p:ph type="body" sz="quarter" idx="24"/>
          </p:nvPr>
        </p:nvSpPr>
        <p:spPr>
          <a:xfrm>
            <a:off x="8735333" y="8728291"/>
            <a:ext cx="6913601" cy="37664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606" name="Google Shape;473;p71"/>
          <p:cNvSpPr txBox="1"/>
          <p:nvPr>
            <p:ph type="body" sz="quarter" idx="25"/>
          </p:nvPr>
        </p:nvSpPr>
        <p:spPr>
          <a:xfrm>
            <a:off x="16251466" y="8728291"/>
            <a:ext cx="6913602" cy="37664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grpSp>
        <p:nvGrpSpPr>
          <p:cNvPr id="609" name="Google Shape;474;p71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607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4285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b="1"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608" name="Google Ads Automation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FFFFFF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Google Ads Automation</a:t>
              </a:r>
            </a:p>
          </p:txBody>
        </p:sp>
      </p:grpSp>
      <p:sp>
        <p:nvSpPr>
          <p:cNvPr id="610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E8F0FE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4">
    <p:bg>
      <p:bgPr>
        <a:solidFill>
          <a:srgbClr val="E8F0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;p18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617" name="Google Shape;63;p18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8" name="Google Shape;64;p18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9" name="Google Shape;65;p18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0" name="Google Shape;66;p18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1" name="Google Shape;67;p18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2" name="Google Shape;68;p18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24" name="Title Text"/>
          <p:cNvSpPr txBox="1"/>
          <p:nvPr>
            <p:ph type="title"/>
          </p:nvPr>
        </p:nvSpPr>
        <p:spPr>
          <a:xfrm>
            <a:off x="1219167" y="3762368"/>
            <a:ext cx="21005601" cy="2286400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128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5" name="Google Shape;448;p70"/>
          <p:cNvSpPr txBox="1"/>
          <p:nvPr/>
        </p:nvSpPr>
        <p:spPr>
          <a:xfrm rot="5400000">
            <a:off x="22064751" y="2399979"/>
            <a:ext cx="3224801" cy="7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l" defTabSz="2438400"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Proprietary + Confidential</a:t>
            </a:r>
          </a:p>
        </p:txBody>
      </p:sp>
      <p:sp>
        <p:nvSpPr>
          <p:cNvPr id="626" name="Body Level One…"/>
          <p:cNvSpPr txBox="1"/>
          <p:nvPr>
            <p:ph type="body" sz="quarter" idx="1"/>
          </p:nvPr>
        </p:nvSpPr>
        <p:spPr>
          <a:xfrm>
            <a:off x="1219199" y="6858000"/>
            <a:ext cx="7175201" cy="3964801"/>
          </a:xfrm>
          <a:prstGeom prst="rect">
            <a:avLst/>
          </a:prstGeom>
        </p:spPr>
        <p:txBody>
          <a:bodyPr lIns="0" tIns="0" rIns="0" bIns="0"/>
          <a:lstStyle>
            <a:lvl1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13756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8328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22900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7472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633" name="Google Shape;450;p70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627" name="Google Shape;451;p70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8" name="Google Shape;452;p70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9" name="Google Shape;453;p70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0" name="Google Shape;454;p70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1" name="Google Shape;455;p70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2" name="Google Shape;456;p70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36" name="Google Shape;457;p70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634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4285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b="1"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635" name="Google Ads Automation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FFFFFF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Google Ads Automation</a:t>
              </a:r>
            </a:p>
          </p:txBody>
        </p:sp>
      </p:grpSp>
      <p:sp>
        <p:nvSpPr>
          <p:cNvPr id="637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FFFFFF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- Title_1_1_3_1_1_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2;p18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644" name="Google Shape;63;p18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5" name="Google Shape;64;p18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6" name="Google Shape;65;p18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7" name="Google Shape;66;p18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8" name="Google Shape;67;p18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9" name="Google Shape;68;p18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51" name="Google Shape;405;p66"/>
          <p:cNvSpPr/>
          <p:nvPr/>
        </p:nvSpPr>
        <p:spPr>
          <a:xfrm>
            <a:off x="9483466" y="398095"/>
            <a:ext cx="630401" cy="552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lnTo>
                  <a:pt x="0" y="21600"/>
                </a:lnTo>
                <a:close/>
                <a:moveTo>
                  <a:pt x="11786" y="18168"/>
                </a:moveTo>
                <a:lnTo>
                  <a:pt x="9813" y="18168"/>
                </a:lnTo>
                <a:lnTo>
                  <a:pt x="9813" y="15919"/>
                </a:lnTo>
                <a:lnTo>
                  <a:pt x="11786" y="15919"/>
                </a:lnTo>
                <a:lnTo>
                  <a:pt x="11786" y="18168"/>
                </a:lnTo>
                <a:close/>
                <a:moveTo>
                  <a:pt x="11786" y="13611"/>
                </a:moveTo>
                <a:lnTo>
                  <a:pt x="9813" y="13611"/>
                </a:lnTo>
                <a:lnTo>
                  <a:pt x="9813" y="9113"/>
                </a:lnTo>
                <a:lnTo>
                  <a:pt x="11786" y="9113"/>
                </a:lnTo>
                <a:lnTo>
                  <a:pt x="11786" y="1361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algn="l" defTabSz="2438400">
              <a:defRPr sz="36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2" name="Body Level One…"/>
          <p:cNvSpPr txBox="1"/>
          <p:nvPr>
            <p:ph type="body" idx="1"/>
          </p:nvPr>
        </p:nvSpPr>
        <p:spPr>
          <a:xfrm>
            <a:off x="1160199" y="3009799"/>
            <a:ext cx="20753603" cy="9207202"/>
          </a:xfrm>
          <a:prstGeom prst="rect">
            <a:avLst/>
          </a:prstGeom>
        </p:spPr>
        <p:txBody>
          <a:bodyPr lIns="243799" tIns="243799" rIns="243799" bIns="243799"/>
          <a:lstStyle>
            <a:lvl1pPr marL="933450" indent="-762000" defTabSz="2438400">
              <a:lnSpc>
                <a:spcPct val="100000"/>
              </a:lnSpc>
              <a:spcBef>
                <a:spcPts val="5800"/>
              </a:spcBef>
              <a:buClr>
                <a:srgbClr val="3C4043"/>
              </a:buClr>
              <a:buSzPts val="2400"/>
              <a:buFont typeface="Helvetica"/>
              <a:defRPr sz="24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390650" indent="-762000" defTabSz="2438400">
              <a:lnSpc>
                <a:spcPct val="100000"/>
              </a:lnSpc>
              <a:spcBef>
                <a:spcPts val="5800"/>
              </a:spcBef>
              <a:buClr>
                <a:srgbClr val="3C4043"/>
              </a:buClr>
              <a:buSzPts val="2400"/>
              <a:buFont typeface="Helvetica"/>
              <a:defRPr sz="24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47850" indent="-762000" defTabSz="2438400">
              <a:lnSpc>
                <a:spcPct val="100000"/>
              </a:lnSpc>
              <a:spcBef>
                <a:spcPts val="5800"/>
              </a:spcBef>
              <a:buClr>
                <a:srgbClr val="3C4043"/>
              </a:buClr>
              <a:buSzPts val="2400"/>
              <a:buFont typeface="Helvetica"/>
              <a:defRPr sz="24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305050" indent="-762000" defTabSz="2438400">
              <a:lnSpc>
                <a:spcPct val="100000"/>
              </a:lnSpc>
              <a:spcBef>
                <a:spcPts val="5800"/>
              </a:spcBef>
              <a:buClr>
                <a:srgbClr val="3C4043"/>
              </a:buClr>
              <a:buSzPts val="2400"/>
              <a:buFont typeface="Helvetica"/>
              <a:defRPr sz="24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762250" indent="-762000" defTabSz="2438400">
              <a:lnSpc>
                <a:spcPct val="100000"/>
              </a:lnSpc>
              <a:spcBef>
                <a:spcPts val="5800"/>
              </a:spcBef>
              <a:buClr>
                <a:srgbClr val="3C4043"/>
              </a:buClr>
              <a:buSzPts val="2400"/>
              <a:buFont typeface="Helvetica"/>
              <a:defRPr sz="24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3" name="Title Text"/>
          <p:cNvSpPr txBox="1"/>
          <p:nvPr>
            <p:ph type="title"/>
          </p:nvPr>
        </p:nvSpPr>
        <p:spPr>
          <a:xfrm>
            <a:off x="1055199" y="1708130"/>
            <a:ext cx="21005601" cy="1216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lnSpc>
                <a:spcPct val="100000"/>
              </a:lnSpc>
              <a:defRPr b="0" spc="0" sz="6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grpSp>
        <p:nvGrpSpPr>
          <p:cNvPr id="660" name="Google Shape;408;p66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654" name="Google Shape;409;p66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5" name="Google Shape;410;p66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6" name="Google Shape;411;p66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7" name="Google Shape;412;p66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8" name="Google Shape;413;p66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9" name="Google Shape;414;p66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61" name="Slide Number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 lIns="243799" tIns="243799" rIns="243799" bIns="243799" anchor="ctr">
            <a:normAutofit fontScale="100000" lnSpcReduction="0"/>
          </a:bodyPr>
          <a:lstStyle>
            <a:lvl1pPr algn="r" defTabSz="2438400">
              <a:defRPr sz="2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2_3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4" name="Google Shape;62;p18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668" name="Google Shape;63;p18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9" name="Google Shape;64;p18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0" name="Google Shape;65;p18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1" name="Google Shape;66;p18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2" name="Google Shape;67;p18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3" name="Google Shape;68;p18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81" name="Google Shape;435;p69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675" name="Google Shape;436;p69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6" name="Google Shape;437;p69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7" name="Google Shape;438;p69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8" name="Google Shape;439;p69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9" name="Google Shape;440;p69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0" name="Google Shape;441;p69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82" name="Body Level One…"/>
          <p:cNvSpPr txBox="1"/>
          <p:nvPr>
            <p:ph type="body" sz="quarter" idx="1"/>
          </p:nvPr>
        </p:nvSpPr>
        <p:spPr>
          <a:xfrm>
            <a:off x="1219199" y="5266999"/>
            <a:ext cx="10523201" cy="4284801"/>
          </a:xfrm>
          <a:prstGeom prst="rect">
            <a:avLst/>
          </a:prstGeom>
        </p:spPr>
        <p:txBody>
          <a:bodyPr lIns="243799" tIns="243799" rIns="243799" bIns="243799"/>
          <a:lstStyle>
            <a:lvl1pPr marL="898813" indent="-727363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●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1356013" indent="-727363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○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8328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■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22900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●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747240" indent="-759690" defTabSz="2438400">
              <a:lnSpc>
                <a:spcPct val="150000"/>
              </a:lnSpc>
              <a:spcBef>
                <a:spcPts val="0"/>
              </a:spcBef>
              <a:buClr>
                <a:srgbClr val="5F6368"/>
              </a:buClr>
              <a:buSzPts val="2800"/>
              <a:buFont typeface="Helvetica"/>
              <a:buChar char="○"/>
              <a:defRPr sz="2800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3" name="Title Text"/>
          <p:cNvSpPr txBox="1"/>
          <p:nvPr>
            <p:ph type="title"/>
          </p:nvPr>
        </p:nvSpPr>
        <p:spPr>
          <a:xfrm>
            <a:off x="1219199" y="1833533"/>
            <a:ext cx="10668801" cy="2890401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6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grpSp>
        <p:nvGrpSpPr>
          <p:cNvPr id="686" name="Google Shape;444;p69"/>
          <p:cNvGrpSpPr/>
          <p:nvPr/>
        </p:nvGrpSpPr>
        <p:grpSpPr>
          <a:xfrm>
            <a:off x="2693999" y="864866"/>
            <a:ext cx="3872801" cy="425601"/>
            <a:chOff x="0" y="83599"/>
            <a:chExt cx="3872800" cy="425599"/>
          </a:xfrm>
        </p:grpSpPr>
        <p:sp>
          <p:nvSpPr>
            <p:cNvPr id="684" name="Rounded Rectangle"/>
            <p:cNvSpPr/>
            <p:nvPr/>
          </p:nvSpPr>
          <p:spPr>
            <a:xfrm>
              <a:off x="0" y="83599"/>
              <a:ext cx="3872801" cy="425601"/>
            </a:xfrm>
            <a:prstGeom prst="roundRect">
              <a:avLst>
                <a:gd name="adj" fmla="val 50000"/>
              </a:avLst>
            </a:prstGeom>
            <a:solidFill>
              <a:srgbClr val="4285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2438400">
                <a:defRPr b="1" sz="2000">
                  <a:solidFill>
                    <a:srgbClr val="3C4043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pPr>
            </a:p>
          </p:txBody>
        </p:sp>
        <p:sp>
          <p:nvSpPr>
            <p:cNvPr id="685" name="Google Ads Automation"/>
            <p:cNvSpPr/>
            <p:nvPr/>
          </p:nvSpPr>
          <p:spPr>
            <a:xfrm>
              <a:off x="62327" y="296399"/>
              <a:ext cx="37481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3999" tIns="143999" rIns="143999" bIns="143999" numCol="1" anchor="ctr">
              <a:spAutoFit/>
            </a:bodyPr>
            <a:lstStyle>
              <a:lvl1pPr defTabSz="2438400">
                <a:defRPr sz="2000">
                  <a:solidFill>
                    <a:srgbClr val="FFFFFF"/>
                  </a:solidFill>
                  <a:latin typeface="Google Sans"/>
                  <a:ea typeface="Google Sans"/>
                  <a:cs typeface="Google Sans"/>
                  <a:sym typeface="Google Sans"/>
                </a:defRPr>
              </a:lvl1pPr>
            </a:lstStyle>
            <a:p>
              <a:pPr/>
              <a:r>
                <a:t>Google Ads Automation</a:t>
              </a:r>
            </a:p>
          </p:txBody>
        </p:sp>
      </p:grpSp>
      <p:sp>
        <p:nvSpPr>
          <p:cNvPr id="687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E8F0FE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Google Shape;62;p18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694" name="Google Shape;63;p18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5" name="Google Shape;64;p18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6" name="Google Shape;65;p18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7" name="Google Shape;66;p18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8" name="Google Shape;67;p18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9" name="Google Shape;68;p18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01" name="Slide Number"/>
          <p:cNvSpPr txBox="1"/>
          <p:nvPr>
            <p:ph type="sldNum" sz="quarter" idx="2"/>
          </p:nvPr>
        </p:nvSpPr>
        <p:spPr>
          <a:xfrm>
            <a:off x="1219367" y="781266"/>
            <a:ext cx="1277601" cy="592801"/>
          </a:xfrm>
          <a:prstGeom prst="rect">
            <a:avLst/>
          </a:prstGeom>
          <a:solidFill>
            <a:srgbClr val="F1F3F4"/>
          </a:solidFill>
        </p:spPr>
        <p:txBody>
          <a:bodyPr wrap="square" lIns="143999" tIns="143999" rIns="143999" bIns="143999" anchor="ctr"/>
          <a:lstStyle>
            <a:lvl1pPr defTabSz="2438400">
              <a:defRPr sz="2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708" name="Google Shape;418;p68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702" name="Google Shape;419;p68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3" name="Google Shape;420;p68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4" name="Google Shape;421;p68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5" name="Google Shape;422;p68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6" name="Google Shape;423;p68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7" name="Google Shape;424;p68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09" name="Title Text"/>
          <p:cNvSpPr txBox="1"/>
          <p:nvPr>
            <p:ph type="title"/>
          </p:nvPr>
        </p:nvSpPr>
        <p:spPr>
          <a:xfrm>
            <a:off x="1219167" y="3762368"/>
            <a:ext cx="21005601" cy="2286400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20000"/>
              </a:lnSpc>
              <a:defRPr b="0" spc="0" sz="6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0" name="Body Level One…"/>
          <p:cNvSpPr txBox="1"/>
          <p:nvPr>
            <p:ph type="body" sz="quarter" idx="1"/>
          </p:nvPr>
        </p:nvSpPr>
        <p:spPr>
          <a:xfrm>
            <a:off x="1219199" y="6858000"/>
            <a:ext cx="5024801" cy="1402401"/>
          </a:xfrm>
          <a:prstGeom prst="rect">
            <a:avLst/>
          </a:prstGeom>
        </p:spPr>
        <p:txBody>
          <a:bodyPr lIns="0" tIns="0" rIns="0" bIns="0"/>
          <a:lstStyle>
            <a:lvl1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L="14133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marL="18705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marL="23277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marL="27849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1" name="Google Shape;427;p68"/>
          <p:cNvSpPr txBox="1"/>
          <p:nvPr>
            <p:ph type="body" sz="quarter" idx="21"/>
          </p:nvPr>
        </p:nvSpPr>
        <p:spPr>
          <a:xfrm>
            <a:off x="6862733" y="6858000"/>
            <a:ext cx="5024798" cy="1402401"/>
          </a:xfrm>
          <a:prstGeom prst="rect">
            <a:avLst/>
          </a:prstGeom>
        </p:spPr>
        <p:txBody>
          <a:bodyPr lIns="0" tIns="0" rIns="0" bIns="0"/>
          <a:lstStyle/>
          <a:p>
            <a: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712" name="Google Shape;428;p68"/>
          <p:cNvSpPr txBox="1"/>
          <p:nvPr>
            <p:ph type="body" sz="quarter" idx="22"/>
          </p:nvPr>
        </p:nvSpPr>
        <p:spPr>
          <a:xfrm>
            <a:off x="12499400" y="6858000"/>
            <a:ext cx="5024798" cy="1402401"/>
          </a:xfrm>
          <a:prstGeom prst="rect">
            <a:avLst/>
          </a:prstGeom>
        </p:spPr>
        <p:txBody>
          <a:bodyPr lIns="0" tIns="0" rIns="0" bIns="0"/>
          <a:lstStyle/>
          <a:p>
            <a: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713" name="Google Shape;429;p68"/>
          <p:cNvSpPr txBox="1"/>
          <p:nvPr>
            <p:ph type="body" sz="quarter" idx="23"/>
          </p:nvPr>
        </p:nvSpPr>
        <p:spPr>
          <a:xfrm>
            <a:off x="18142934" y="6858000"/>
            <a:ext cx="5024798" cy="1402401"/>
          </a:xfrm>
          <a:prstGeom prst="rect">
            <a:avLst/>
          </a:prstGeom>
        </p:spPr>
        <p:txBody>
          <a:bodyPr lIns="0" tIns="0" rIns="0" bIns="0"/>
          <a:lstStyle/>
          <a:p>
            <a:pPr marL="956128" indent="-816428" defTabSz="2438400">
              <a:lnSpc>
                <a:spcPct val="150000"/>
              </a:lnSpc>
              <a:spcBef>
                <a:spcPts val="0"/>
              </a:spcBef>
              <a:buClr>
                <a:srgbClr val="3C4043"/>
              </a:buClr>
              <a:buSzPts val="3600"/>
              <a:buFont typeface="Helvetica"/>
              <a:defRPr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714" name="Google Shape;430;p68"/>
          <p:cNvSpPr txBox="1"/>
          <p:nvPr>
            <p:ph type="body" sz="quarter" idx="24"/>
          </p:nvPr>
        </p:nvSpPr>
        <p:spPr>
          <a:xfrm>
            <a:off x="1219199" y="8728323"/>
            <a:ext cx="5024798" cy="37672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80868B"/>
              </a:buClr>
              <a:buSzPts val="2800"/>
              <a:buFont typeface="Helvetica"/>
              <a:defRPr sz="2800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715" name="Google Shape;431;p68"/>
          <p:cNvSpPr txBox="1"/>
          <p:nvPr>
            <p:ph type="body" sz="quarter" idx="25"/>
          </p:nvPr>
        </p:nvSpPr>
        <p:spPr>
          <a:xfrm>
            <a:off x="6862733" y="8728323"/>
            <a:ext cx="5024798" cy="37672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80868B"/>
              </a:buClr>
              <a:buSzPts val="2800"/>
              <a:buFont typeface="Helvetica"/>
              <a:defRPr sz="2800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716" name="Google Shape;432;p68"/>
          <p:cNvSpPr txBox="1"/>
          <p:nvPr>
            <p:ph type="body" sz="quarter" idx="26"/>
          </p:nvPr>
        </p:nvSpPr>
        <p:spPr>
          <a:xfrm>
            <a:off x="12499400" y="8728323"/>
            <a:ext cx="5024798" cy="37672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80868B"/>
              </a:buClr>
              <a:buSzPts val="2800"/>
              <a:buFont typeface="Helvetica"/>
              <a:defRPr sz="2800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  <p:sp>
        <p:nvSpPr>
          <p:cNvPr id="717" name="Google Shape;433;p68"/>
          <p:cNvSpPr txBox="1"/>
          <p:nvPr>
            <p:ph type="body" sz="quarter" idx="27"/>
          </p:nvPr>
        </p:nvSpPr>
        <p:spPr>
          <a:xfrm>
            <a:off x="18142934" y="8728323"/>
            <a:ext cx="5024798" cy="3767201"/>
          </a:xfrm>
          <a:prstGeom prst="rect">
            <a:avLst/>
          </a:prstGeom>
        </p:spPr>
        <p:txBody>
          <a:bodyPr lIns="0" tIns="0" rIns="0" bIns="0"/>
          <a:lstStyle/>
          <a:p>
            <a:pPr marL="918440" indent="-759690" defTabSz="2438400">
              <a:lnSpc>
                <a:spcPct val="150000"/>
              </a:lnSpc>
              <a:spcBef>
                <a:spcPts val="0"/>
              </a:spcBef>
              <a:buClr>
                <a:srgbClr val="80868B"/>
              </a:buClr>
              <a:buSzPts val="2800"/>
              <a:buFont typeface="Helvetica"/>
              <a:defRPr sz="2800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62;p18"/>
          <p:cNvGrpSpPr/>
          <p:nvPr/>
        </p:nvGrpSpPr>
        <p:grpSpPr>
          <a:xfrm>
            <a:off x="22584325" y="12810082"/>
            <a:ext cx="1121310" cy="365361"/>
            <a:chOff x="0" y="0"/>
            <a:chExt cx="1121309" cy="365359"/>
          </a:xfrm>
        </p:grpSpPr>
        <p:sp>
          <p:nvSpPr>
            <p:cNvPr id="724" name="Google Shape;63;p18"/>
            <p:cNvSpPr/>
            <p:nvPr/>
          </p:nvSpPr>
          <p:spPr>
            <a:xfrm>
              <a:off x="0" y="-1"/>
              <a:ext cx="276007" cy="28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11299" y="12810"/>
                  </a:moveTo>
                  <a:lnTo>
                    <a:pt x="11299" y="9860"/>
                  </a:lnTo>
                  <a:lnTo>
                    <a:pt x="21436" y="9860"/>
                  </a:lnTo>
                  <a:cubicBezTo>
                    <a:pt x="21540" y="10380"/>
                    <a:pt x="21600" y="10999"/>
                    <a:pt x="21600" y="11669"/>
                  </a:cubicBezTo>
                  <a:cubicBezTo>
                    <a:pt x="21600" y="13881"/>
                    <a:pt x="20978" y="16621"/>
                    <a:pt x="18978" y="18570"/>
                  </a:cubicBezTo>
                  <a:cubicBezTo>
                    <a:pt x="17032" y="20545"/>
                    <a:pt x="14544" y="21599"/>
                    <a:pt x="11246" y="21599"/>
                  </a:cubicBezTo>
                  <a:cubicBezTo>
                    <a:pt x="5136" y="21600"/>
                    <a:pt x="0" y="16753"/>
                    <a:pt x="0" y="10799"/>
                  </a:cubicBezTo>
                  <a:cubicBezTo>
                    <a:pt x="0" y="4846"/>
                    <a:pt x="5136" y="0"/>
                    <a:pt x="11246" y="0"/>
                  </a:cubicBezTo>
                  <a:cubicBezTo>
                    <a:pt x="14625" y="0"/>
                    <a:pt x="17032" y="1290"/>
                    <a:pt x="18843" y="2977"/>
                  </a:cubicBezTo>
                  <a:lnTo>
                    <a:pt x="16708" y="5057"/>
                  </a:lnTo>
                  <a:cubicBezTo>
                    <a:pt x="15410" y="3872"/>
                    <a:pt x="13653" y="2950"/>
                    <a:pt x="11247" y="2950"/>
                  </a:cubicBezTo>
                  <a:cubicBezTo>
                    <a:pt x="6787" y="2950"/>
                    <a:pt x="3299" y="6453"/>
                    <a:pt x="3299" y="10799"/>
                  </a:cubicBezTo>
                  <a:cubicBezTo>
                    <a:pt x="3299" y="15146"/>
                    <a:pt x="6787" y="18649"/>
                    <a:pt x="11247" y="18649"/>
                  </a:cubicBezTo>
                  <a:cubicBezTo>
                    <a:pt x="14140" y="18649"/>
                    <a:pt x="15789" y="17516"/>
                    <a:pt x="16843" y="16489"/>
                  </a:cubicBezTo>
                  <a:cubicBezTo>
                    <a:pt x="17702" y="15653"/>
                    <a:pt x="18267" y="14452"/>
                    <a:pt x="18487" y="12810"/>
                  </a:cubicBezTo>
                  <a:lnTo>
                    <a:pt x="11299" y="12810"/>
                  </a:ln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5" name="Google Shape;64;p18"/>
            <p:cNvSpPr/>
            <p:nvPr/>
          </p:nvSpPr>
          <p:spPr>
            <a:xfrm>
              <a:off x="291671" y="101092"/>
              <a:ext cx="183079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6" name="Google Shape;65;p18"/>
            <p:cNvSpPr/>
            <p:nvPr/>
          </p:nvSpPr>
          <p:spPr>
            <a:xfrm>
              <a:off x="491373" y="101092"/>
              <a:ext cx="183078" cy="18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7017"/>
                    <a:pt x="16751" y="21600"/>
                    <a:pt x="10800" y="21600"/>
                  </a:cubicBezTo>
                  <a:cubicBezTo>
                    <a:pt x="4849" y="21600"/>
                    <a:pt x="0" y="17019"/>
                    <a:pt x="0" y="10800"/>
                  </a:cubicBezTo>
                  <a:cubicBezTo>
                    <a:pt x="0" y="4541"/>
                    <a:pt x="4849" y="0"/>
                    <a:pt x="10800" y="0"/>
                  </a:cubicBezTo>
                  <a:cubicBezTo>
                    <a:pt x="16751" y="0"/>
                    <a:pt x="21600" y="4541"/>
                    <a:pt x="21600" y="10800"/>
                  </a:cubicBezTo>
                  <a:close/>
                  <a:moveTo>
                    <a:pt x="16873" y="10800"/>
                  </a:moveTo>
                  <a:cubicBezTo>
                    <a:pt x="16873" y="6914"/>
                    <a:pt x="14062" y="4255"/>
                    <a:pt x="10802" y="4255"/>
                  </a:cubicBezTo>
                  <a:cubicBezTo>
                    <a:pt x="7541" y="4255"/>
                    <a:pt x="4728" y="6914"/>
                    <a:pt x="4728" y="10800"/>
                  </a:cubicBezTo>
                  <a:cubicBezTo>
                    <a:pt x="4728" y="14644"/>
                    <a:pt x="7540" y="17345"/>
                    <a:pt x="10802" y="17345"/>
                  </a:cubicBezTo>
                  <a:cubicBezTo>
                    <a:pt x="14060" y="17345"/>
                    <a:pt x="16873" y="14644"/>
                    <a:pt x="16873" y="10800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7" name="Google Shape;66;p18"/>
            <p:cNvSpPr/>
            <p:nvPr/>
          </p:nvSpPr>
          <p:spPr>
            <a:xfrm>
              <a:off x="691074" y="101105"/>
              <a:ext cx="174794" cy="2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51"/>
                  </a:moveTo>
                  <a:lnTo>
                    <a:pt x="21600" y="13835"/>
                  </a:lnTo>
                  <a:cubicBezTo>
                    <a:pt x="21600" y="19341"/>
                    <a:pt x="16691" y="21600"/>
                    <a:pt x="10885" y="21600"/>
                  </a:cubicBezTo>
                  <a:cubicBezTo>
                    <a:pt x="5421" y="21600"/>
                    <a:pt x="2134" y="19171"/>
                    <a:pt x="895" y="17195"/>
                  </a:cubicBezTo>
                  <a:lnTo>
                    <a:pt x="5207" y="16009"/>
                  </a:lnTo>
                  <a:cubicBezTo>
                    <a:pt x="5976" y="17224"/>
                    <a:pt x="7854" y="18664"/>
                    <a:pt x="10885" y="18664"/>
                  </a:cubicBezTo>
                  <a:cubicBezTo>
                    <a:pt x="14598" y="18664"/>
                    <a:pt x="16904" y="17139"/>
                    <a:pt x="16904" y="14288"/>
                  </a:cubicBezTo>
                  <a:lnTo>
                    <a:pt x="16904" y="13214"/>
                  </a:lnTo>
                  <a:lnTo>
                    <a:pt x="16734" y="13214"/>
                  </a:lnTo>
                  <a:cubicBezTo>
                    <a:pt x="15624" y="14118"/>
                    <a:pt x="13490" y="14908"/>
                    <a:pt x="10800" y="14908"/>
                  </a:cubicBezTo>
                  <a:cubicBezTo>
                    <a:pt x="5166" y="14908"/>
                    <a:pt x="0" y="11661"/>
                    <a:pt x="0" y="7482"/>
                  </a:cubicBezTo>
                  <a:cubicBezTo>
                    <a:pt x="0" y="3275"/>
                    <a:pt x="5166" y="0"/>
                    <a:pt x="10800" y="0"/>
                  </a:cubicBezTo>
                  <a:cubicBezTo>
                    <a:pt x="13490" y="0"/>
                    <a:pt x="15624" y="791"/>
                    <a:pt x="16734" y="1667"/>
                  </a:cubicBezTo>
                  <a:lnTo>
                    <a:pt x="16904" y="1667"/>
                  </a:lnTo>
                  <a:lnTo>
                    <a:pt x="16904" y="451"/>
                  </a:lnTo>
                  <a:lnTo>
                    <a:pt x="21600" y="451"/>
                  </a:lnTo>
                  <a:close/>
                  <a:moveTo>
                    <a:pt x="17246" y="7482"/>
                  </a:moveTo>
                  <a:cubicBezTo>
                    <a:pt x="17246" y="4856"/>
                    <a:pt x="14600" y="2936"/>
                    <a:pt x="11227" y="2936"/>
                  </a:cubicBezTo>
                  <a:cubicBezTo>
                    <a:pt x="7812" y="2936"/>
                    <a:pt x="4952" y="4856"/>
                    <a:pt x="4952" y="7482"/>
                  </a:cubicBezTo>
                  <a:cubicBezTo>
                    <a:pt x="4952" y="10080"/>
                    <a:pt x="7812" y="11972"/>
                    <a:pt x="11227" y="11972"/>
                  </a:cubicBezTo>
                  <a:cubicBezTo>
                    <a:pt x="14598" y="11971"/>
                    <a:pt x="17246" y="10080"/>
                    <a:pt x="17246" y="7482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8" name="Google Shape;67;p18"/>
            <p:cNvSpPr/>
            <p:nvPr/>
          </p:nvSpPr>
          <p:spPr>
            <a:xfrm>
              <a:off x="893663" y="10794"/>
              <a:ext cx="40076" cy="267170"/>
            </a:xfrm>
            <a:prstGeom prst="rect">
              <a:avLst/>
            </a:pr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9" name="Google Shape;68;p18"/>
            <p:cNvSpPr/>
            <p:nvPr/>
          </p:nvSpPr>
          <p:spPr>
            <a:xfrm>
              <a:off x="953074" y="101078"/>
              <a:ext cx="168236" cy="182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5" y="14360"/>
                  </a:moveTo>
                  <a:lnTo>
                    <a:pt x="21377" y="16814"/>
                  </a:lnTo>
                  <a:cubicBezTo>
                    <a:pt x="20089" y="18574"/>
                    <a:pt x="16985" y="21600"/>
                    <a:pt x="11619" y="21600"/>
                  </a:cubicBezTo>
                  <a:cubicBezTo>
                    <a:pt x="4967" y="21600"/>
                    <a:pt x="0" y="16854"/>
                    <a:pt x="0" y="10800"/>
                  </a:cubicBezTo>
                  <a:cubicBezTo>
                    <a:pt x="0" y="4377"/>
                    <a:pt x="5012" y="0"/>
                    <a:pt x="11044" y="0"/>
                  </a:cubicBezTo>
                  <a:cubicBezTo>
                    <a:pt x="17120" y="0"/>
                    <a:pt x="20093" y="4460"/>
                    <a:pt x="21068" y="6872"/>
                  </a:cubicBezTo>
                  <a:lnTo>
                    <a:pt x="21600" y="8100"/>
                  </a:lnTo>
                  <a:lnTo>
                    <a:pt x="5944" y="14072"/>
                  </a:lnTo>
                  <a:cubicBezTo>
                    <a:pt x="7141" y="16241"/>
                    <a:pt x="9005" y="17345"/>
                    <a:pt x="11621" y="17345"/>
                  </a:cubicBezTo>
                  <a:cubicBezTo>
                    <a:pt x="14235" y="17346"/>
                    <a:pt x="16054" y="16161"/>
                    <a:pt x="17385" y="14360"/>
                  </a:cubicBezTo>
                  <a:close/>
                  <a:moveTo>
                    <a:pt x="5099" y="10474"/>
                  </a:moveTo>
                  <a:lnTo>
                    <a:pt x="15566" y="6465"/>
                  </a:lnTo>
                  <a:cubicBezTo>
                    <a:pt x="14989" y="5115"/>
                    <a:pt x="13260" y="4174"/>
                    <a:pt x="11219" y="4174"/>
                  </a:cubicBezTo>
                  <a:cubicBezTo>
                    <a:pt x="8603" y="4175"/>
                    <a:pt x="4967" y="6302"/>
                    <a:pt x="5099" y="10474"/>
                  </a:cubicBezTo>
                  <a:close/>
                </a:path>
              </a:pathLst>
            </a:custGeom>
            <a:solidFill>
              <a:srgbClr val="AEB3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>
                <a:defRPr sz="36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31" name="Title Text"/>
          <p:cNvSpPr txBox="1"/>
          <p:nvPr>
            <p:ph type="title"/>
          </p:nvPr>
        </p:nvSpPr>
        <p:spPr>
          <a:xfrm>
            <a:off x="831221" y="1985533"/>
            <a:ext cx="22721601" cy="5473601"/>
          </a:xfrm>
          <a:prstGeom prst="rect">
            <a:avLst/>
          </a:prstGeom>
        </p:spPr>
        <p:txBody>
          <a:bodyPr lIns="243799" tIns="243799" rIns="243799" bIns="243799" anchor="b"/>
          <a:lstStyle>
            <a:lvl1pPr algn="ctr" defTabSz="2438400">
              <a:lnSpc>
                <a:spcPct val="90000"/>
              </a:lnSpc>
              <a:defRPr b="0" spc="0" sz="138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32" name="Body Level One…"/>
          <p:cNvSpPr txBox="1"/>
          <p:nvPr>
            <p:ph type="body" sz="quarter" idx="1"/>
          </p:nvPr>
        </p:nvSpPr>
        <p:spPr>
          <a:xfrm>
            <a:off x="831199" y="7557666"/>
            <a:ext cx="22721602" cy="2113601"/>
          </a:xfrm>
          <a:prstGeom prst="rect">
            <a:avLst/>
          </a:prstGeom>
        </p:spPr>
        <p:txBody>
          <a:bodyPr lIns="243799" tIns="243799" rIns="243799" bIns="243799"/>
          <a:lstStyle>
            <a:lvl1pPr marL="762000" indent="-590550" algn="ctr" defTabSz="2438400">
              <a:lnSpc>
                <a:spcPct val="100000"/>
              </a:lnSpc>
              <a:spcBef>
                <a:spcPts val="5800"/>
              </a:spcBef>
              <a:buSzTx/>
              <a:buNone/>
              <a:defRPr sz="7400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762000" indent="-133350" algn="ctr" defTabSz="2438400">
              <a:lnSpc>
                <a:spcPct val="100000"/>
              </a:lnSpc>
              <a:spcBef>
                <a:spcPts val="5800"/>
              </a:spcBef>
              <a:buSzTx/>
              <a:buNone/>
              <a:defRPr sz="7400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762000" indent="323850" algn="ctr" defTabSz="2438400">
              <a:lnSpc>
                <a:spcPct val="100000"/>
              </a:lnSpc>
              <a:spcBef>
                <a:spcPts val="5800"/>
              </a:spcBef>
              <a:buSzTx/>
              <a:buNone/>
              <a:defRPr sz="7400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762000" indent="781050" algn="ctr" defTabSz="2438400">
              <a:lnSpc>
                <a:spcPct val="100000"/>
              </a:lnSpc>
              <a:spcBef>
                <a:spcPts val="5800"/>
              </a:spcBef>
              <a:buSzTx/>
              <a:buNone/>
              <a:defRPr sz="7400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762000" indent="1238250" algn="ctr" defTabSz="2438400">
              <a:lnSpc>
                <a:spcPct val="100000"/>
              </a:lnSpc>
              <a:spcBef>
                <a:spcPts val="5800"/>
              </a:spcBef>
              <a:buSzTx/>
              <a:buNone/>
              <a:defRPr sz="7400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3" name="Google Shape;387;p60"/>
          <p:cNvSpPr/>
          <p:nvPr/>
        </p:nvSpPr>
        <p:spPr>
          <a:xfrm>
            <a:off x="21914667" y="12320599"/>
            <a:ext cx="2006401" cy="102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4" name="Slide Number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 lIns="243799" tIns="243799" rIns="243799" bIns="243799" anchor="ctr">
            <a:normAutofit fontScale="100000" lnSpcReduction="0"/>
          </a:bodyPr>
          <a:lstStyle>
            <a:lvl1pPr algn="r" defTabSz="2438400">
              <a:defRPr sz="2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Title Text"/>
          <p:cNvSpPr txBox="1"/>
          <p:nvPr>
            <p:ph type="title"/>
          </p:nvPr>
        </p:nvSpPr>
        <p:spPr>
          <a:xfrm>
            <a:off x="954845" y="1166562"/>
            <a:ext cx="22474306" cy="1246292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00000"/>
              </a:lnSpc>
              <a:defRPr b="0" spc="0" sz="7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42" name="Slide Number"/>
          <p:cNvSpPr txBox="1"/>
          <p:nvPr>
            <p:ph type="sldNum" sz="quarter" idx="2"/>
          </p:nvPr>
        </p:nvSpPr>
        <p:spPr>
          <a:xfrm>
            <a:off x="22474039" y="12755880"/>
            <a:ext cx="690761" cy="736601"/>
          </a:xfrm>
          <a:prstGeom prst="rect">
            <a:avLst/>
          </a:prstGeom>
        </p:spPr>
        <p:txBody>
          <a:bodyPr lIns="0" tIns="0" rIns="0" bIns="0" anchor="t"/>
          <a:lstStyle>
            <a:lvl1pPr algn="r" defTabSz="2438400">
              <a:defRPr sz="4800"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bg object 16"/>
          <p:cNvSpPr/>
          <p:nvPr/>
        </p:nvSpPr>
        <p:spPr>
          <a:xfrm>
            <a:off x="-1" y="-1"/>
            <a:ext cx="24383951" cy="13715973"/>
          </a:xfrm>
          <a:prstGeom prst="rect">
            <a:avLst/>
          </a:prstGeom>
          <a:solidFill>
            <a:srgbClr val="161E29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algn="l" defTabSz="24384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0" name="Title Text"/>
          <p:cNvSpPr txBox="1"/>
          <p:nvPr>
            <p:ph type="title"/>
          </p:nvPr>
        </p:nvSpPr>
        <p:spPr>
          <a:xfrm>
            <a:off x="954845" y="1166562"/>
            <a:ext cx="22474306" cy="1246292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00000"/>
              </a:lnSpc>
              <a:defRPr b="0" spc="0" sz="7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51" name="Body Level One…"/>
          <p:cNvSpPr txBox="1"/>
          <p:nvPr>
            <p:ph type="body" sz="half" idx="1"/>
          </p:nvPr>
        </p:nvSpPr>
        <p:spPr>
          <a:xfrm>
            <a:off x="3689348" y="6084408"/>
            <a:ext cx="17006148" cy="4013201"/>
          </a:xfrm>
          <a:prstGeom prst="rect">
            <a:avLst/>
          </a:prstGeom>
        </p:spPr>
        <p:txBody>
          <a:bodyPr lIns="0" tIns="0" rIns="0" bIns="0"/>
          <a:lstStyle>
            <a:lvl1pPr marL="0" indent="0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457200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914400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1371600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1828800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2" name="Slide Number"/>
          <p:cNvSpPr txBox="1"/>
          <p:nvPr>
            <p:ph type="sldNum" sz="quarter" idx="2"/>
          </p:nvPr>
        </p:nvSpPr>
        <p:spPr>
          <a:xfrm>
            <a:off x="22474039" y="12755880"/>
            <a:ext cx="690761" cy="736601"/>
          </a:xfrm>
          <a:prstGeom prst="rect">
            <a:avLst/>
          </a:prstGeom>
        </p:spPr>
        <p:txBody>
          <a:bodyPr lIns="0" tIns="0" rIns="0" bIns="0" anchor="t"/>
          <a:lstStyle>
            <a:lvl1pPr algn="r" defTabSz="2438400">
              <a:defRPr sz="4800"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bg object 16"/>
          <p:cNvSpPr/>
          <p:nvPr/>
        </p:nvSpPr>
        <p:spPr>
          <a:xfrm>
            <a:off x="-1" y="-1"/>
            <a:ext cx="24383951" cy="13715973"/>
          </a:xfrm>
          <a:prstGeom prst="rect">
            <a:avLst/>
          </a:prstGeom>
          <a:solidFill>
            <a:srgbClr val="161E29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algn="l" defTabSz="24384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0" name="Slide Number"/>
          <p:cNvSpPr txBox="1"/>
          <p:nvPr>
            <p:ph type="sldNum" sz="quarter" idx="2"/>
          </p:nvPr>
        </p:nvSpPr>
        <p:spPr>
          <a:xfrm>
            <a:off x="22474039" y="12755880"/>
            <a:ext cx="690761" cy="736601"/>
          </a:xfrm>
          <a:prstGeom prst="rect">
            <a:avLst/>
          </a:prstGeom>
        </p:spPr>
        <p:txBody>
          <a:bodyPr lIns="0" tIns="0" rIns="0" bIns="0" anchor="t"/>
          <a:lstStyle>
            <a:lvl1pPr algn="r" defTabSz="2438400">
              <a:defRPr sz="4800"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bg object 16"/>
          <p:cNvSpPr/>
          <p:nvPr/>
        </p:nvSpPr>
        <p:spPr>
          <a:xfrm>
            <a:off x="-1" y="-1"/>
            <a:ext cx="24383951" cy="13715973"/>
          </a:xfrm>
          <a:prstGeom prst="rect">
            <a:avLst/>
          </a:prstGeom>
          <a:solidFill>
            <a:srgbClr val="161E29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algn="l" defTabSz="24384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8" name="Title Text"/>
          <p:cNvSpPr txBox="1"/>
          <p:nvPr>
            <p:ph type="title"/>
          </p:nvPr>
        </p:nvSpPr>
        <p:spPr>
          <a:xfrm>
            <a:off x="954845" y="1166562"/>
            <a:ext cx="22474306" cy="1246292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00000"/>
              </a:lnSpc>
              <a:defRPr b="0" spc="0" sz="7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69" name="Slide Number"/>
          <p:cNvSpPr txBox="1"/>
          <p:nvPr>
            <p:ph type="sldNum" sz="quarter" idx="2"/>
          </p:nvPr>
        </p:nvSpPr>
        <p:spPr>
          <a:xfrm>
            <a:off x="22474039" y="12755880"/>
            <a:ext cx="690761" cy="736601"/>
          </a:xfrm>
          <a:prstGeom prst="rect">
            <a:avLst/>
          </a:prstGeom>
        </p:spPr>
        <p:txBody>
          <a:bodyPr lIns="0" tIns="0" rIns="0" bIns="0" anchor="t"/>
          <a:lstStyle>
            <a:lvl1pPr algn="r" defTabSz="2438400">
              <a:defRPr sz="4800"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Title Text"/>
          <p:cNvSpPr txBox="1"/>
          <p:nvPr>
            <p:ph type="title"/>
          </p:nvPr>
        </p:nvSpPr>
        <p:spPr>
          <a:xfrm>
            <a:off x="954845" y="1166562"/>
            <a:ext cx="22474306" cy="1246292"/>
          </a:xfrm>
          <a:prstGeom prst="rect">
            <a:avLst/>
          </a:prstGeom>
        </p:spPr>
        <p:txBody>
          <a:bodyPr lIns="0" tIns="0" rIns="0" bIns="0"/>
          <a:lstStyle>
            <a:lvl1pPr defTabSz="2438400">
              <a:lnSpc>
                <a:spcPct val="100000"/>
              </a:lnSpc>
              <a:defRPr b="0" spc="0" sz="7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77" name="Body Level One…"/>
          <p:cNvSpPr txBox="1"/>
          <p:nvPr>
            <p:ph type="body" sz="half" idx="1"/>
          </p:nvPr>
        </p:nvSpPr>
        <p:spPr>
          <a:xfrm>
            <a:off x="3689348" y="6084408"/>
            <a:ext cx="17006148" cy="4013201"/>
          </a:xfrm>
          <a:prstGeom prst="rect">
            <a:avLst/>
          </a:prstGeom>
        </p:spPr>
        <p:txBody>
          <a:bodyPr lIns="0" tIns="0" rIns="0" bIns="0"/>
          <a:lstStyle>
            <a:lvl1pPr marL="0" indent="0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457200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914400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1371600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1828800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8" name="Slide Number"/>
          <p:cNvSpPr txBox="1"/>
          <p:nvPr>
            <p:ph type="sldNum" sz="quarter" idx="2"/>
          </p:nvPr>
        </p:nvSpPr>
        <p:spPr>
          <a:xfrm>
            <a:off x="22474039" y="12755880"/>
            <a:ext cx="690761" cy="736601"/>
          </a:xfrm>
          <a:prstGeom prst="rect">
            <a:avLst/>
          </a:prstGeom>
        </p:spPr>
        <p:txBody>
          <a:bodyPr lIns="0" tIns="0" rIns="0" bIns="0" anchor="t"/>
          <a:lstStyle>
            <a:lvl1pPr algn="r" defTabSz="2438400">
              <a:defRPr sz="4800"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2">
    <p:bg>
      <p:bgPr>
        <a:solidFill>
          <a:srgbClr val="FBF6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655" y="12479458"/>
            <a:ext cx="21361949" cy="660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11413" y="12479458"/>
            <a:ext cx="21361950" cy="660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76814" y="12484651"/>
            <a:ext cx="715101" cy="650227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Body Level One…"/>
          <p:cNvSpPr txBox="1"/>
          <p:nvPr>
            <p:ph type="body" sz="half" idx="21"/>
          </p:nvPr>
        </p:nvSpPr>
        <p:spPr>
          <a:xfrm>
            <a:off x="1460500" y="3865325"/>
            <a:ext cx="10715908" cy="7749151"/>
          </a:xfrm>
          <a:prstGeom prst="rect">
            <a:avLst/>
          </a:prstGeom>
        </p:spPr>
        <p:txBody>
          <a:bodyPr/>
          <a:lstStyle>
            <a:lvl1pPr>
              <a:buClr>
                <a:srgbClr val="DE3B27"/>
              </a:buClr>
              <a:defRPr sz="4400">
                <a:solidFill>
                  <a:srgbClr val="41414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1168400" indent="-558800">
              <a:buClr>
                <a:srgbClr val="DE3B27"/>
              </a:buClr>
              <a:defRPr sz="4400">
                <a:solidFill>
                  <a:srgbClr val="414141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778000" indent="-558800">
              <a:buClr>
                <a:srgbClr val="DE3B27"/>
              </a:buClr>
              <a:defRPr sz="4400">
                <a:solidFill>
                  <a:srgbClr val="414141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2387600" indent="-558800">
              <a:buClr>
                <a:srgbClr val="DE3B27"/>
              </a:buClr>
              <a:defRPr sz="4400">
                <a:solidFill>
                  <a:srgbClr val="414141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2997200" indent="-558800">
              <a:buClr>
                <a:srgbClr val="DE3B27"/>
              </a:buClr>
              <a:defRPr sz="4400">
                <a:solidFill>
                  <a:srgbClr val="414141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9" name="Rectangle"/>
          <p:cNvSpPr/>
          <p:nvPr/>
        </p:nvSpPr>
        <p:spPr>
          <a:xfrm>
            <a:off x="635000" y="700313"/>
            <a:ext cx="518979" cy="2071680"/>
          </a:xfrm>
          <a:prstGeom prst="rect">
            <a:avLst/>
          </a:prstGeom>
          <a:solidFill>
            <a:srgbClr val="DE3B27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algn="l" defTabSz="820737">
              <a:defRPr sz="3200">
                <a:solidFill>
                  <a:srgbClr val="000000"/>
                </a:solidFill>
              </a:defRPr>
            </a:pPr>
          </a:p>
        </p:txBody>
      </p:sp>
      <p:sp>
        <p:nvSpPr>
          <p:cNvPr id="790" name="SLIDE TITLE"/>
          <p:cNvSpPr txBox="1"/>
          <p:nvPr>
            <p:ph type="body" sz="quarter" idx="22"/>
          </p:nvPr>
        </p:nvSpPr>
        <p:spPr>
          <a:xfrm>
            <a:off x="1369454" y="1171202"/>
            <a:ext cx="18799292" cy="1362075"/>
          </a:xfrm>
          <a:prstGeom prst="rect">
            <a:avLst/>
          </a:prstGeom>
        </p:spPr>
        <p:txBody>
          <a:bodyPr lIns="71436" tIns="71436" rIns="71436" bIns="71436" anchor="ctr">
            <a:spAutoFit/>
          </a:bodyPr>
          <a:lstStyle>
            <a:lvl1pPr marL="0" indent="0" defTabSz="3427412">
              <a:spcBef>
                <a:spcPts val="6300"/>
              </a:spcBef>
              <a:buSzTx/>
              <a:buNone/>
              <a:defRPr b="1" spc="400" sz="8000">
                <a:solidFill>
                  <a:srgbClr val="41414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7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, Image">
    <p:bg>
      <p:bgPr>
        <a:solidFill>
          <a:srgbClr val="FBF6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BF6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Body Level One…"/>
          <p:cNvSpPr txBox="1"/>
          <p:nvPr>
            <p:ph type="body" sz="half" idx="1" hasCustomPrompt="1"/>
          </p:nvPr>
        </p:nvSpPr>
        <p:spPr>
          <a:xfrm>
            <a:off x="1460500" y="3865325"/>
            <a:ext cx="10715908" cy="7749151"/>
          </a:xfrm>
          <a:prstGeom prst="rect">
            <a:avLst/>
          </a:prstGeom>
        </p:spPr>
        <p:txBody>
          <a:bodyPr/>
          <a:lstStyle>
            <a:lvl1pPr>
              <a:buClr>
                <a:srgbClr val="DE3B27"/>
              </a:buClr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  <a:lvl2pPr marL="1168400" indent="-558800">
              <a:buClr>
                <a:srgbClr val="DE3B27"/>
              </a:buClr>
              <a:defRPr sz="4400">
                <a:latin typeface="Helvetica"/>
                <a:ea typeface="Helvetica"/>
                <a:cs typeface="Helvetica"/>
                <a:sym typeface="Helvetica"/>
              </a:defRPr>
            </a:lvl2pPr>
            <a:lvl3pPr marL="1778000" indent="-558800">
              <a:buClr>
                <a:srgbClr val="DE3B27"/>
              </a:buClr>
              <a:defRPr sz="4400">
                <a:latin typeface="Helvetica"/>
                <a:ea typeface="Helvetica"/>
                <a:cs typeface="Helvetica"/>
                <a:sym typeface="Helvetica"/>
              </a:defRPr>
            </a:lvl3pPr>
            <a:lvl4pPr marL="2387600" indent="-558800">
              <a:buClr>
                <a:srgbClr val="DE3B27"/>
              </a:buClr>
              <a:defRPr sz="4400">
                <a:latin typeface="Helvetica"/>
                <a:ea typeface="Helvetica"/>
                <a:cs typeface="Helvetica"/>
                <a:sym typeface="Helvetica"/>
              </a:defRPr>
            </a:lvl4pPr>
            <a:lvl5pPr marL="2997200" indent="-558800">
              <a:buClr>
                <a:srgbClr val="DE3B27"/>
              </a:buClr>
              <a:defRPr sz="44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3.png"/><Relationship Id="rId3" Type="http://schemas.openxmlformats.org/officeDocument/2006/relationships/image" Target="../media/image2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3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3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3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3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5.jpeg"/><Relationship Id="rId10" Type="http://schemas.openxmlformats.org/officeDocument/2006/relationships/image" Target="../media/image39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40.png"/><Relationship Id="rId4" Type="http://schemas.openxmlformats.org/officeDocument/2006/relationships/image" Target="../media/image2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.jpeg"/><Relationship Id="rId3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0.png"/><Relationship Id="rId3" Type="http://schemas.openxmlformats.org/officeDocument/2006/relationships/image" Target="../media/image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13.png"/><Relationship Id="rId3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"/>
          <p:cNvSpPr/>
          <p:nvPr/>
        </p:nvSpPr>
        <p:spPr>
          <a:xfrm>
            <a:off x="-124532" y="-162154"/>
            <a:ext cx="24633064" cy="14040308"/>
          </a:xfrm>
          <a:prstGeom prst="rect">
            <a:avLst/>
          </a:prstGeom>
          <a:solidFill>
            <a:srgbClr val="3A3A3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8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0299" y="742499"/>
            <a:ext cx="14153342" cy="7649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100" y="736600"/>
            <a:ext cx="638435" cy="580515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CRAFTING A DIGITAL ECOSYSTEM THAT MOVES MORE VEHICLES OFF THE LOT"/>
          <p:cNvSpPr txBox="1"/>
          <p:nvPr/>
        </p:nvSpPr>
        <p:spPr>
          <a:xfrm>
            <a:off x="673728" y="8199858"/>
            <a:ext cx="22819747" cy="249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b="1" cap="all" spc="261" sz="8700">
                <a:latin typeface="Helvetica"/>
                <a:ea typeface="Helvetica"/>
                <a:cs typeface="Helvetica"/>
                <a:sym typeface="Helvetica"/>
              </a:defRPr>
            </a:pPr>
            <a:r>
              <a:rPr spc="303" sz="10100">
                <a:solidFill>
                  <a:srgbClr val="CE5443"/>
                </a:solidFill>
              </a:rPr>
              <a:t>CRAFTING A DIGITAL ECOSYSTEM</a:t>
            </a:r>
            <a:br>
              <a:rPr>
                <a:solidFill>
                  <a:srgbClr val="CE5443"/>
                </a:solidFill>
              </a:rPr>
            </a:br>
            <a:r>
              <a:rPr spc="231" sz="7700">
                <a:solidFill>
                  <a:srgbClr val="D7D7CA"/>
                </a:solidFill>
              </a:rPr>
              <a:t>THAT MOVES MORE VEHICLES OFF THE LOT</a:t>
            </a:r>
          </a:p>
        </p:txBody>
      </p:sp>
      <p:sp>
        <p:nvSpPr>
          <p:cNvPr id="819" name="Workshop"/>
          <p:cNvSpPr txBox="1"/>
          <p:nvPr/>
        </p:nvSpPr>
        <p:spPr>
          <a:xfrm>
            <a:off x="779278" y="7293976"/>
            <a:ext cx="884373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aseline="8333" spc="72" sz="3600">
                <a:solidFill>
                  <a:srgbClr val="D7D7C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Workshop</a:t>
            </a:r>
          </a:p>
        </p:txBody>
      </p:sp>
      <p:sp>
        <p:nvSpPr>
          <p:cNvPr id="820" name="1:00 pm Main Stage | Carmen Henry, Development Manager, Automotive, Google"/>
          <p:cNvSpPr txBox="1"/>
          <p:nvPr/>
        </p:nvSpPr>
        <p:spPr>
          <a:xfrm>
            <a:off x="779278" y="10718061"/>
            <a:ext cx="2248410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aseline="8333" spc="72"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1:00 pm Main Stage | Carmen Henry, </a:t>
            </a:r>
            <a:r>
              <a:rPr i="1"/>
              <a:t>Development Manager, Automotive, Google</a:t>
            </a:r>
          </a:p>
        </p:txBody>
      </p:sp>
      <p:sp>
        <p:nvSpPr>
          <p:cNvPr id="821" name="Ryan Roblyer, SVP Automotive, MCD"/>
          <p:cNvSpPr txBox="1"/>
          <p:nvPr/>
        </p:nvSpPr>
        <p:spPr>
          <a:xfrm>
            <a:off x="5631075" y="11467361"/>
            <a:ext cx="1278051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aseline="8333" spc="72"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Ryan Roblyer, </a:t>
            </a:r>
            <a:r>
              <a:rPr i="1"/>
              <a:t>SVP Automotive, MCD</a:t>
            </a:r>
          </a:p>
        </p:txBody>
      </p:sp>
      <p:sp>
        <p:nvSpPr>
          <p:cNvPr id="822" name="Brinden Sillito, Chief Digital Officer, MCD"/>
          <p:cNvSpPr txBox="1"/>
          <p:nvPr/>
        </p:nvSpPr>
        <p:spPr>
          <a:xfrm>
            <a:off x="5631075" y="12216661"/>
            <a:ext cx="1171867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aseline="8333" spc="72"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Brinden Sillito, </a:t>
            </a:r>
            <a:r>
              <a:rPr i="1"/>
              <a:t>Chief Digital Officer, MCD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object 2"/>
          <p:cNvSpPr txBox="1"/>
          <p:nvPr>
            <p:ph type="title"/>
          </p:nvPr>
        </p:nvSpPr>
        <p:spPr>
          <a:xfrm>
            <a:off x="954845" y="1166562"/>
            <a:ext cx="22474307" cy="1246292"/>
          </a:xfrm>
          <a:prstGeom prst="rect">
            <a:avLst/>
          </a:prstGeom>
        </p:spPr>
        <p:txBody>
          <a:bodyPr/>
          <a:lstStyle>
            <a:lvl1pPr indent="15240">
              <a:spcBef>
                <a:spcPts val="200"/>
              </a:spcBef>
              <a:defRPr spc="59"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Consumer sentiment on buying a vehicle in the next 12 months</a:t>
            </a:r>
          </a:p>
        </p:txBody>
      </p:sp>
      <p:grpSp>
        <p:nvGrpSpPr>
          <p:cNvPr id="870" name="object 3"/>
          <p:cNvGrpSpPr/>
          <p:nvPr/>
        </p:nvGrpSpPr>
        <p:grpSpPr>
          <a:xfrm>
            <a:off x="537149" y="-1"/>
            <a:ext cx="22609954" cy="12758226"/>
            <a:chOff x="0" y="0"/>
            <a:chExt cx="22609952" cy="12758224"/>
          </a:xfrm>
        </p:grpSpPr>
        <p:pic>
          <p:nvPicPr>
            <p:cNvPr id="867" name="object 4" descr="object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778025" cy="3693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8" name="object 5" descr="object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9645" y="2710370"/>
              <a:ext cx="21910308" cy="10047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9" name="object 6"/>
            <p:cNvSpPr/>
            <p:nvPr/>
          </p:nvSpPr>
          <p:spPr>
            <a:xfrm flipH="1">
              <a:off x="15830585" y="3474784"/>
              <a:ext cx="1" cy="8270367"/>
            </a:xfrm>
            <a:prstGeom prst="line">
              <a:avLst/>
            </a:prstGeom>
            <a:noFill/>
            <a:ln w="12700" cap="flat">
              <a:solidFill>
                <a:srgbClr val="BCC1C5"/>
              </a:solidFill>
              <a:prstDash val="lgDash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>
                <a:defRPr sz="4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71" name="object 7"/>
          <p:cNvSpPr txBox="1"/>
          <p:nvPr/>
        </p:nvSpPr>
        <p:spPr>
          <a:xfrm>
            <a:off x="1332066" y="12919392"/>
            <a:ext cx="10014375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sz="2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University of</a:t>
            </a:r>
            <a:r>
              <a:rPr spc="12"/>
              <a:t> </a:t>
            </a:r>
            <a:r>
              <a:t>Michigan,</a:t>
            </a:r>
            <a:r>
              <a:rPr spc="-62"/>
              <a:t> </a:t>
            </a:r>
            <a:r>
              <a:rPr spc="-25"/>
              <a:t>Survey</a:t>
            </a:r>
            <a:r>
              <a:rPr spc="12"/>
              <a:t> </a:t>
            </a:r>
            <a:r>
              <a:rPr spc="-50"/>
              <a:t>Research</a:t>
            </a:r>
            <a:r>
              <a:rPr spc="-37"/>
              <a:t> </a:t>
            </a:r>
            <a:r>
              <a:rPr spc="-25"/>
              <a:t>Center,</a:t>
            </a:r>
            <a:r>
              <a:rPr spc="-62"/>
              <a:t> </a:t>
            </a:r>
            <a:r>
              <a:rPr spc="-50"/>
              <a:t>Surveys</a:t>
            </a:r>
            <a:r>
              <a:rPr spc="12"/>
              <a:t> </a:t>
            </a:r>
            <a:r>
              <a:t>of</a:t>
            </a:r>
            <a:r>
              <a:rPr spc="-37"/>
              <a:t> </a:t>
            </a:r>
            <a:r>
              <a:rPr spc="-25"/>
              <a:t>Consumers,</a:t>
            </a:r>
            <a:r>
              <a:rPr spc="12"/>
              <a:t> </a:t>
            </a:r>
            <a:r>
              <a:t>May</a:t>
            </a:r>
            <a:r>
              <a:rPr spc="12"/>
              <a:t> </a:t>
            </a:r>
            <a:r>
              <a:rPr spc="-25"/>
              <a:t>2023.</a:t>
            </a:r>
          </a:p>
        </p:txBody>
      </p:sp>
      <p:sp>
        <p:nvSpPr>
          <p:cNvPr id="872" name="object 8"/>
          <p:cNvSpPr txBox="1"/>
          <p:nvPr/>
        </p:nvSpPr>
        <p:spPr>
          <a:xfrm>
            <a:off x="6560794" y="5437317"/>
            <a:ext cx="1549401" cy="38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sz="260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May</a:t>
            </a:r>
            <a:r>
              <a:rPr spc="-143"/>
              <a:t> </a:t>
            </a:r>
            <a:r>
              <a:rPr spc="-52"/>
              <a:t>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3950" cy="13715973"/>
          </a:xfrm>
          <a:prstGeom prst="rect">
            <a:avLst/>
          </a:prstGeom>
          <a:ln w="12700">
            <a:miter lim="400000"/>
          </a:ln>
        </p:spPr>
      </p:pic>
      <p:sp>
        <p:nvSpPr>
          <p:cNvPr id="875" name="object 3"/>
          <p:cNvSpPr txBox="1"/>
          <p:nvPr>
            <p:ph type="title"/>
          </p:nvPr>
        </p:nvSpPr>
        <p:spPr>
          <a:xfrm>
            <a:off x="1936178" y="1197055"/>
            <a:ext cx="6007947" cy="3400215"/>
          </a:xfrm>
          <a:prstGeom prst="rect">
            <a:avLst/>
          </a:prstGeom>
        </p:spPr>
        <p:txBody>
          <a:bodyPr/>
          <a:lstStyle/>
          <a:p>
            <a:pPr indent="10160" defTabSz="1950720">
              <a:spcBef>
                <a:spcPts val="200"/>
              </a:spcBef>
              <a:defRPr spc="86" sz="8640">
                <a:latin typeface="Helvetica"/>
                <a:ea typeface="Helvetica"/>
                <a:cs typeface="Helvetica"/>
                <a:sym typeface="Helvetica"/>
              </a:defRPr>
            </a:pPr>
            <a:r>
              <a:t>2H 2023…</a:t>
            </a:r>
          </a:p>
          <a:p>
            <a:pPr indent="10160" defTabSz="1950720">
              <a:defRPr spc="86" sz="8640">
                <a:latin typeface="Helvetica"/>
                <a:ea typeface="Helvetica"/>
                <a:cs typeface="Helvetica"/>
                <a:sym typeface="Helvetica"/>
              </a:defRPr>
            </a:pPr>
            <a:r>
              <a:t>and Beyond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"/>
            <a:ext cx="12979996" cy="6015623"/>
          </a:xfrm>
          <a:prstGeom prst="rect">
            <a:avLst/>
          </a:prstGeom>
          <a:ln w="12700">
            <a:miter lim="400000"/>
          </a:ln>
        </p:spPr>
      </p:pic>
      <p:sp>
        <p:nvSpPr>
          <p:cNvPr id="878" name="object 3"/>
          <p:cNvSpPr txBox="1"/>
          <p:nvPr>
            <p:ph type="title"/>
          </p:nvPr>
        </p:nvSpPr>
        <p:spPr>
          <a:xfrm>
            <a:off x="2104242" y="2178509"/>
            <a:ext cx="20176068" cy="1957494"/>
          </a:xfrm>
          <a:prstGeom prst="rect">
            <a:avLst/>
          </a:prstGeom>
        </p:spPr>
        <p:txBody>
          <a:bodyPr/>
          <a:lstStyle/>
          <a:p>
            <a:pPr algn="ctr" defTabSz="1950720">
              <a:spcBef>
                <a:spcPts val="200"/>
              </a:spcBef>
              <a:defRPr spc="64" sz="6400">
                <a:latin typeface="Helvetica"/>
                <a:ea typeface="Helvetica"/>
                <a:cs typeface="Helvetica"/>
                <a:sym typeface="Helvetica"/>
              </a:defRPr>
            </a:pPr>
            <a:r>
              <a:t>Percent change in share of registrations, 2019 to 2022</a:t>
            </a:r>
          </a:p>
          <a:p>
            <a:pPr indent="508" algn="ctr" defTabSz="1950720">
              <a:defRPr spc="33" sz="3360">
                <a:latin typeface="Helvetica"/>
                <a:ea typeface="Helvetica"/>
                <a:cs typeface="Helvetica"/>
                <a:sym typeface="Helvetica"/>
              </a:defRPr>
            </a:pPr>
            <a:r>
              <a:t>HHI &lt;100K, color scales from white to blue based on intensity of decline</a:t>
            </a:r>
          </a:p>
        </p:txBody>
      </p:sp>
      <p:graphicFrame>
        <p:nvGraphicFramePr>
          <p:cNvPr id="879" name="object 4"/>
          <p:cNvGraphicFramePr/>
          <p:nvPr/>
        </p:nvGraphicFramePr>
        <p:xfrm>
          <a:off x="3790948" y="6084408"/>
          <a:ext cx="16772469" cy="40132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394252"/>
                <a:gridCol w="2394252"/>
                <a:gridCol w="2394252"/>
                <a:gridCol w="2394252"/>
                <a:gridCol w="2394252"/>
                <a:gridCol w="2394252"/>
                <a:gridCol w="2394252"/>
              </a:tblGrid>
              <a:tr h="2328640">
                <a:tc>
                  <a:txBody>
                    <a:bodyPr/>
                    <a:lstStyle/>
                    <a:p>
                      <a:pPr algn="l" defTabSz="2438400">
                        <a:defRPr sz="3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indent="193675" algn="l" defTabSz="2438400">
                        <a:defRPr b="1" sz="3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$75K</a:t>
                      </a:r>
                      <a:r>
                        <a:rPr spc="-209"/>
                        <a:t> </a:t>
                      </a:r>
                      <a:r>
                        <a:rPr spc="298"/>
                        <a:t>-</a:t>
                      </a:r>
                    </a:p>
                    <a:p>
                      <a:pPr indent="249554" algn="l" defTabSz="2438400">
                        <a:spcBef>
                          <a:spcPts val="500"/>
                        </a:spcBef>
                        <a:defRPr b="1" spc="-52" sz="3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$99K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BEBEBE"/>
                      </a:solidFill>
                    </a:lnL>
                    <a:lnR w="25400">
                      <a:solidFill>
                        <a:srgbClr val="BEBEBE"/>
                      </a:solidFill>
                    </a:lnR>
                    <a:lnT w="25400">
                      <a:solidFill>
                        <a:srgbClr val="BEBEBE"/>
                      </a:solidFill>
                    </a:lnT>
                    <a:lnB w="25400">
                      <a:solidFill>
                        <a:srgbClr val="BEBEBE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3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indent="183514" algn="l" defTabSz="2438400">
                        <a:defRPr b="1" sz="3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$50K</a:t>
                      </a:r>
                      <a:r>
                        <a:rPr spc="248"/>
                        <a:t> </a:t>
                      </a:r>
                      <a:r>
                        <a:rPr spc="298"/>
                        <a:t>-</a:t>
                      </a:r>
                    </a:p>
                    <a:p>
                      <a:pPr indent="253365" algn="l" defTabSz="2438400">
                        <a:spcBef>
                          <a:spcPts val="500"/>
                        </a:spcBef>
                        <a:defRPr b="1" spc="-52" sz="3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$74K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BEBEBE"/>
                      </a:solidFill>
                    </a:lnL>
                    <a:lnR w="25400">
                      <a:solidFill>
                        <a:srgbClr val="BEBEBE"/>
                      </a:solidFill>
                    </a:lnR>
                    <a:lnT w="25400">
                      <a:solidFill>
                        <a:srgbClr val="BEBEBE"/>
                      </a:solidFill>
                    </a:lnT>
                    <a:lnB w="25400">
                      <a:solidFill>
                        <a:srgbClr val="BEBEBE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3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indent="199389" algn="l" defTabSz="2438400">
                        <a:defRPr b="1" spc="170" sz="3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$40K-</a:t>
                      </a:r>
                    </a:p>
                    <a:p>
                      <a:pPr indent="245745" algn="l" defTabSz="2438400">
                        <a:spcBef>
                          <a:spcPts val="500"/>
                        </a:spcBef>
                        <a:defRPr b="1" spc="-52" sz="3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$49K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BEBEBE"/>
                      </a:solidFill>
                    </a:lnL>
                    <a:lnR w="25400">
                      <a:solidFill>
                        <a:srgbClr val="BEBEBE"/>
                      </a:solidFill>
                    </a:lnR>
                    <a:lnT w="25400">
                      <a:solidFill>
                        <a:srgbClr val="BEBEBE"/>
                      </a:solidFill>
                    </a:lnT>
                    <a:lnB w="25400">
                      <a:solidFill>
                        <a:srgbClr val="BEBEBE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3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indent="203834" algn="l" defTabSz="2438400">
                        <a:defRPr b="1" spc="130" sz="3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$30K-</a:t>
                      </a:r>
                    </a:p>
                    <a:p>
                      <a:pPr indent="250190" algn="l" defTabSz="2438400">
                        <a:spcBef>
                          <a:spcPts val="500"/>
                        </a:spcBef>
                        <a:defRPr b="1" spc="-52" sz="3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$39K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BEBEBE"/>
                      </a:solidFill>
                    </a:lnL>
                    <a:lnR w="25400">
                      <a:solidFill>
                        <a:srgbClr val="BEBEBE"/>
                      </a:solidFill>
                    </a:lnR>
                    <a:lnT w="25400">
                      <a:solidFill>
                        <a:srgbClr val="BEBEBE"/>
                      </a:solidFill>
                    </a:lnT>
                    <a:lnB w="25400">
                      <a:solidFill>
                        <a:srgbClr val="BEBEBE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3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indent="185420" algn="l" defTabSz="2438400">
                        <a:defRPr b="1" sz="3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$20K</a:t>
                      </a:r>
                      <a:r>
                        <a:rPr spc="156"/>
                        <a:t> </a:t>
                      </a:r>
                      <a:r>
                        <a:rPr spc="298"/>
                        <a:t>-</a:t>
                      </a:r>
                    </a:p>
                    <a:p>
                      <a:pPr indent="251459" algn="l" defTabSz="2438400">
                        <a:spcBef>
                          <a:spcPts val="500"/>
                        </a:spcBef>
                        <a:defRPr b="1" spc="-52" sz="3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$29K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BEBEBE"/>
                      </a:solidFill>
                    </a:lnL>
                    <a:lnR w="25400">
                      <a:solidFill>
                        <a:srgbClr val="BEBEBE"/>
                      </a:solidFill>
                    </a:lnR>
                    <a:lnT w="25400">
                      <a:solidFill>
                        <a:srgbClr val="BEBEBE"/>
                      </a:solidFill>
                    </a:lnT>
                    <a:lnB w="25400">
                      <a:solidFill>
                        <a:srgbClr val="BEBEBE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3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indent="201929" algn="l" defTabSz="2438400">
                        <a:defRPr b="1" spc="-104" sz="3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$15K</a:t>
                      </a:r>
                      <a:r>
                        <a:rPr spc="-143"/>
                        <a:t> </a:t>
                      </a:r>
                      <a:r>
                        <a:rPr spc="298"/>
                        <a:t>-</a:t>
                      </a:r>
                    </a:p>
                    <a:p>
                      <a:pPr indent="261620" algn="l" defTabSz="2438400">
                        <a:spcBef>
                          <a:spcPts val="500"/>
                        </a:spcBef>
                        <a:defRPr b="1" spc="-52" sz="3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$19K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BEBEBE"/>
                      </a:solidFill>
                    </a:lnL>
                    <a:lnR w="25400">
                      <a:solidFill>
                        <a:srgbClr val="BEBEBE"/>
                      </a:solidFill>
                    </a:lnR>
                    <a:lnT w="25400">
                      <a:solidFill>
                        <a:srgbClr val="BEBEBE"/>
                      </a:solidFill>
                    </a:lnT>
                    <a:lnB w="25400">
                      <a:solidFill>
                        <a:srgbClr val="BEBEBE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3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indent="214629" algn="l" defTabSz="2438400">
                        <a:defRPr b="1" spc="-26" sz="3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under</a:t>
                      </a:r>
                    </a:p>
                    <a:p>
                      <a:pPr indent="259715" algn="l" defTabSz="2438400">
                        <a:spcBef>
                          <a:spcPts val="500"/>
                        </a:spcBef>
                        <a:defRPr b="1" spc="-52" sz="3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$15K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BEBEBE"/>
                      </a:solidFill>
                    </a:lnL>
                    <a:lnR w="25400">
                      <a:solidFill>
                        <a:srgbClr val="BEBEBE"/>
                      </a:solidFill>
                    </a:lnR>
                    <a:lnT w="25400">
                      <a:solidFill>
                        <a:srgbClr val="BEBEBE"/>
                      </a:solidFill>
                    </a:lnT>
                    <a:lnB w="25400">
                      <a:solidFill>
                        <a:srgbClr val="BEBEBE"/>
                      </a:solidFill>
                    </a:lnB>
                  </a:tcPr>
                </a:tc>
              </a:tr>
              <a:tr h="1673446">
                <a:tc>
                  <a:txBody>
                    <a:bodyPr/>
                    <a:lstStyle/>
                    <a:p>
                      <a:pPr algn="l" defTabSz="2438400">
                        <a:defRPr sz="3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indent="257809" algn="l" defTabSz="2438400">
                        <a:defRPr spc="-26" sz="3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-</a:t>
                      </a:r>
                      <a:r>
                        <a:rPr spc="-65"/>
                        <a:t>22%</a:t>
                      </a: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BEBEBE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3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indent="255270" algn="l" defTabSz="2438400">
                        <a:defRPr sz="3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-</a:t>
                      </a:r>
                      <a:r>
                        <a:rPr spc="-65"/>
                        <a:t>29%</a:t>
                      </a: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BEBEBE"/>
                      </a:solidFill>
                    </a:lnT>
                    <a:lnB w="12700">
                      <a:miter lim="400000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3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indent="255904" algn="l" defTabSz="2438400">
                        <a:defRPr sz="3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-</a:t>
                      </a:r>
                      <a:r>
                        <a:rPr spc="-65"/>
                        <a:t>36%</a:t>
                      </a: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BEBEBE"/>
                      </a:solidFill>
                    </a:lnT>
                    <a:lnB w="12700">
                      <a:miter lim="400000"/>
                    </a:lnB>
                    <a:solidFill>
                      <a:srgbClr val="6EA8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3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indent="254000" algn="l" defTabSz="2438400">
                        <a:defRPr sz="3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-</a:t>
                      </a:r>
                      <a:r>
                        <a:rPr spc="-65"/>
                        <a:t>39%</a:t>
                      </a: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BEBEBE"/>
                      </a:solidFill>
                    </a:lnT>
                    <a:lnB w="12700">
                      <a:miter lim="400000"/>
                    </a:lnB>
                    <a:solidFill>
                      <a:srgbClr val="3C85C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3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indent="249554" algn="l" defTabSz="2438400">
                        <a:defRPr sz="3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-</a:t>
                      </a:r>
                      <a:r>
                        <a:rPr spc="-65"/>
                        <a:t>45%</a:t>
                      </a: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BEBEBE"/>
                      </a:solidFill>
                    </a:lnT>
                    <a:lnB w="12700">
                      <a:miter lim="400000"/>
                    </a:lnB>
                    <a:solidFill>
                      <a:srgbClr val="0152A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3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indent="264795" algn="l" defTabSz="2438400">
                        <a:defRPr spc="170" sz="3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-</a:t>
                      </a:r>
                      <a:r>
                        <a:rPr spc="-65"/>
                        <a:t>41%</a:t>
                      </a: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BEBEBE"/>
                      </a:solidFill>
                    </a:lnT>
                    <a:lnB w="12700">
                      <a:miter lim="400000"/>
                    </a:lnB>
                    <a:solidFill>
                      <a:srgbClr val="3C85C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3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  <a:p>
                      <a:pPr indent="254634" algn="l" defTabSz="2438400">
                        <a:defRPr sz="3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-</a:t>
                      </a:r>
                      <a:r>
                        <a:rPr spc="-65"/>
                        <a:t>38%</a:t>
                      </a: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BEBEBE"/>
                      </a:solidFill>
                    </a:lnT>
                    <a:lnB w="12700">
                      <a:miter lim="400000"/>
                    </a:lnB>
                    <a:solidFill>
                      <a:srgbClr val="6EA8DC"/>
                    </a:solidFill>
                  </a:tcPr>
                </a:tc>
              </a:tr>
            </a:tbl>
          </a:graphicData>
        </a:graphic>
      </p:graphicFrame>
      <p:sp>
        <p:nvSpPr>
          <p:cNvPr id="880" name="object 5"/>
          <p:cNvSpPr txBox="1"/>
          <p:nvPr/>
        </p:nvSpPr>
        <p:spPr>
          <a:xfrm>
            <a:off x="1332066" y="12512994"/>
            <a:ext cx="8989908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spc="-112" sz="2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IHS</a:t>
            </a:r>
            <a:r>
              <a:rPr spc="50"/>
              <a:t> </a:t>
            </a:r>
            <a:r>
              <a:rPr spc="0"/>
              <a:t>Markit.</a:t>
            </a:r>
            <a:r>
              <a:rPr spc="62"/>
              <a:t> </a:t>
            </a:r>
            <a:r>
              <a:rPr spc="0"/>
              <a:t>May</a:t>
            </a:r>
            <a:r>
              <a:rPr spc="62"/>
              <a:t> </a:t>
            </a:r>
            <a:r>
              <a:rPr spc="-25"/>
              <a:t>2023.</a:t>
            </a:r>
            <a:r>
              <a:rPr spc="62"/>
              <a:t> </a:t>
            </a:r>
            <a:r>
              <a:rPr spc="-25"/>
              <a:t>Does</a:t>
            </a:r>
            <a:r>
              <a:rPr spc="50"/>
              <a:t> </a:t>
            </a:r>
            <a:r>
              <a:rPr spc="0"/>
              <a:t>not</a:t>
            </a:r>
            <a:r>
              <a:rPr spc="62"/>
              <a:t> </a:t>
            </a:r>
            <a:r>
              <a:rPr spc="0"/>
              <a:t>include</a:t>
            </a:r>
            <a:r>
              <a:rPr spc="62"/>
              <a:t> </a:t>
            </a:r>
            <a:r>
              <a:rPr spc="0"/>
              <a:t>registrations</a:t>
            </a:r>
            <a:r>
              <a:rPr spc="62"/>
              <a:t> </a:t>
            </a:r>
            <a:r>
              <a:rPr spc="0"/>
              <a:t>with</a:t>
            </a:r>
            <a:r>
              <a:rPr spc="50"/>
              <a:t> </a:t>
            </a:r>
            <a:r>
              <a:rPr spc="0"/>
              <a:t>unreported</a:t>
            </a:r>
            <a:r>
              <a:rPr spc="62"/>
              <a:t> </a:t>
            </a:r>
            <a:r>
              <a:rPr spc="-50"/>
              <a:t>HHI.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object 2"/>
          <p:cNvSpPr txBox="1"/>
          <p:nvPr/>
        </p:nvSpPr>
        <p:spPr>
          <a:xfrm>
            <a:off x="12660037" y="4308845"/>
            <a:ext cx="10302242" cy="6635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13546" indent="12700" defTabSz="2438400">
              <a:lnSpc>
                <a:spcPct val="101499"/>
              </a:lnSpc>
              <a:defRPr spc="72" sz="7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Americans ages 25 to 61 have student loan debt, with those 35+ having the highest debt amount and share of student debt</a:t>
            </a:r>
          </a:p>
        </p:txBody>
      </p:sp>
      <p:pic>
        <p:nvPicPr>
          <p:cNvPr id="883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8" y="-1"/>
            <a:ext cx="11377649" cy="13716057"/>
          </a:xfrm>
          <a:prstGeom prst="rect">
            <a:avLst/>
          </a:prstGeom>
          <a:ln w="12700">
            <a:miter lim="400000"/>
          </a:ln>
        </p:spPr>
      </p:pic>
      <p:sp>
        <p:nvSpPr>
          <p:cNvPr id="884" name="object 4"/>
          <p:cNvSpPr txBox="1"/>
          <p:nvPr/>
        </p:nvSpPr>
        <p:spPr>
          <a:xfrm>
            <a:off x="593833" y="5302779"/>
            <a:ext cx="10465256" cy="287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spc="-1893" sz="18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36</a:t>
            </a:r>
            <a:r>
              <a:rPr spc="-1416"/>
              <a:t> </a:t>
            </a:r>
            <a:r>
              <a:rPr spc="-873"/>
              <a:t>Million</a:t>
            </a:r>
          </a:p>
        </p:txBody>
      </p:sp>
      <p:sp>
        <p:nvSpPr>
          <p:cNvPr id="885" name="object 5"/>
          <p:cNvSpPr txBox="1"/>
          <p:nvPr/>
        </p:nvSpPr>
        <p:spPr>
          <a:xfrm>
            <a:off x="1332077" y="12513095"/>
            <a:ext cx="2286001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sz="2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</a:t>
            </a:r>
            <a:r>
              <a:rPr spc="-112"/>
              <a:t> </a:t>
            </a:r>
            <a:r>
              <a:rPr spc="-25"/>
              <a:t>Age,</a:t>
            </a:r>
            <a:r>
              <a:rPr spc="-150"/>
              <a:t> </a:t>
            </a:r>
            <a:r>
              <a:t>July</a:t>
            </a:r>
            <a:r>
              <a:rPr spc="-37"/>
              <a:t> </a:t>
            </a:r>
            <a:r>
              <a:rPr spc="-25"/>
              <a:t>2023.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1972" y="-1"/>
            <a:ext cx="12191975" cy="13715973"/>
          </a:xfrm>
          <a:prstGeom prst="rect">
            <a:avLst/>
          </a:prstGeom>
          <a:ln w="12700">
            <a:miter lim="400000"/>
          </a:ln>
        </p:spPr>
      </p:pic>
      <p:sp>
        <p:nvSpPr>
          <p:cNvPr id="888" name="object 3"/>
          <p:cNvSpPr txBox="1"/>
          <p:nvPr>
            <p:ph type="title"/>
          </p:nvPr>
        </p:nvSpPr>
        <p:spPr>
          <a:xfrm>
            <a:off x="7603732" y="3376064"/>
            <a:ext cx="7628468" cy="3156374"/>
          </a:xfrm>
          <a:prstGeom prst="rect">
            <a:avLst/>
          </a:prstGeom>
        </p:spPr>
        <p:txBody>
          <a:bodyPr/>
          <a:lstStyle>
            <a:lvl1pPr indent="10160" defTabSz="1950720">
              <a:spcBef>
                <a:spcPts val="200"/>
              </a:spcBef>
              <a:defRPr spc="161" sz="1616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$37,338</a:t>
            </a:r>
          </a:p>
        </p:txBody>
      </p:sp>
      <p:sp>
        <p:nvSpPr>
          <p:cNvPr id="889" name="object 4"/>
          <p:cNvSpPr txBox="1"/>
          <p:nvPr/>
        </p:nvSpPr>
        <p:spPr>
          <a:xfrm>
            <a:off x="5191605" y="7896157"/>
            <a:ext cx="13338388" cy="198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2438400">
              <a:spcBef>
                <a:spcPts val="3400"/>
              </a:spcBef>
              <a:defRPr spc="233" sz="5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average</a:t>
            </a:r>
            <a:r>
              <a:rPr spc="-78"/>
              <a:t> </a:t>
            </a:r>
            <a:r>
              <a:rPr spc="260"/>
              <a:t>federal</a:t>
            </a:r>
            <a:r>
              <a:rPr spc="-39"/>
              <a:t> </a:t>
            </a:r>
            <a:r>
              <a:rPr spc="454"/>
              <a:t>student</a:t>
            </a:r>
            <a:r>
              <a:rPr spc="-52"/>
              <a:t> </a:t>
            </a:r>
            <a:r>
              <a:rPr spc="325"/>
              <a:t>loan</a:t>
            </a:r>
            <a:r>
              <a:rPr spc="-39"/>
              <a:t> </a:t>
            </a:r>
            <a:r>
              <a:rPr spc="351"/>
              <a:t>debt,</a:t>
            </a:r>
            <a:r>
              <a:rPr spc="-39"/>
              <a:t> </a:t>
            </a:r>
            <a:r>
              <a:rPr spc="520"/>
              <a:t>with</a:t>
            </a:r>
          </a:p>
          <a:p>
            <a:pPr defTabSz="2438400">
              <a:spcBef>
                <a:spcPts val="3200"/>
              </a:spcBef>
              <a:defRPr b="1" spc="273" sz="5200">
                <a:solidFill>
                  <a:srgbClr val="009FE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$377</a:t>
            </a:r>
            <a:r>
              <a:rPr spc="91"/>
              <a:t> </a:t>
            </a:r>
            <a:r>
              <a:rPr spc="0"/>
              <a:t>as</a:t>
            </a:r>
            <a:r>
              <a:rPr spc="104"/>
              <a:t> </a:t>
            </a:r>
            <a:r>
              <a:rPr spc="429"/>
              <a:t>the</a:t>
            </a:r>
            <a:r>
              <a:rPr spc="91"/>
              <a:t> </a:t>
            </a:r>
            <a:r>
              <a:rPr spc="260"/>
              <a:t>average</a:t>
            </a:r>
            <a:r>
              <a:rPr spc="104"/>
              <a:t> </a:t>
            </a:r>
            <a:r>
              <a:rPr spc="377"/>
              <a:t>monthly</a:t>
            </a:r>
            <a:r>
              <a:rPr spc="91"/>
              <a:t> </a:t>
            </a:r>
            <a:r>
              <a:rPr spc="130"/>
              <a:t>cost</a:t>
            </a:r>
          </a:p>
        </p:txBody>
      </p:sp>
      <p:pic>
        <p:nvPicPr>
          <p:cNvPr id="890" name="object 5" descr="objec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88075" y="7"/>
            <a:ext cx="9405283" cy="4409420"/>
          </a:xfrm>
          <a:prstGeom prst="rect">
            <a:avLst/>
          </a:prstGeom>
          <a:ln w="12700">
            <a:miter lim="400000"/>
          </a:ln>
        </p:spPr>
      </p:pic>
      <p:sp>
        <p:nvSpPr>
          <p:cNvPr id="891" name="object 6"/>
          <p:cNvSpPr txBox="1"/>
          <p:nvPr/>
        </p:nvSpPr>
        <p:spPr>
          <a:xfrm>
            <a:off x="1332066" y="12512994"/>
            <a:ext cx="2286001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sz="2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</a:t>
            </a:r>
            <a:r>
              <a:rPr spc="-112"/>
              <a:t> </a:t>
            </a:r>
            <a:r>
              <a:rPr spc="-25"/>
              <a:t>Age,</a:t>
            </a:r>
            <a:r>
              <a:rPr spc="-150"/>
              <a:t> </a:t>
            </a:r>
            <a:r>
              <a:t>July</a:t>
            </a:r>
            <a:r>
              <a:rPr spc="-37"/>
              <a:t> </a:t>
            </a:r>
            <a:r>
              <a:rPr spc="-25"/>
              <a:t>2023.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object 2"/>
          <p:cNvGrpSpPr/>
          <p:nvPr/>
        </p:nvGrpSpPr>
        <p:grpSpPr>
          <a:xfrm>
            <a:off x="-356" y="-1"/>
            <a:ext cx="11377578" cy="13715973"/>
            <a:chOff x="0" y="0"/>
            <a:chExt cx="11377576" cy="13715972"/>
          </a:xfrm>
        </p:grpSpPr>
        <p:pic>
          <p:nvPicPr>
            <p:cNvPr id="893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377577" cy="13715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4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8418" y="3251186"/>
              <a:ext cx="10900620" cy="6740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6" name="object 5"/>
          <p:cNvSpPr txBox="1"/>
          <p:nvPr>
            <p:ph type="title"/>
          </p:nvPr>
        </p:nvSpPr>
        <p:spPr>
          <a:xfrm>
            <a:off x="13205837" y="5578010"/>
            <a:ext cx="9779001" cy="1896534"/>
          </a:xfrm>
          <a:prstGeom prst="rect">
            <a:avLst/>
          </a:prstGeom>
        </p:spPr>
        <p:txBody>
          <a:bodyPr/>
          <a:lstStyle>
            <a:lvl1pPr marR="13546" indent="12700">
              <a:lnSpc>
                <a:spcPct val="150000"/>
              </a:lnSpc>
              <a:spcBef>
                <a:spcPts val="200"/>
              </a:spcBef>
              <a:defRPr spc="39"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Average prices for EVs dropped by 14% in May 2023, compared YOY</a:t>
            </a:r>
          </a:p>
        </p:txBody>
      </p:sp>
      <p:sp>
        <p:nvSpPr>
          <p:cNvPr id="897" name="object 6"/>
          <p:cNvSpPr txBox="1"/>
          <p:nvPr/>
        </p:nvSpPr>
        <p:spPr>
          <a:xfrm>
            <a:off x="1332066" y="12512994"/>
            <a:ext cx="3498428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spc="-50" sz="2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Kelley</a:t>
            </a:r>
            <a:r>
              <a:rPr spc="-25"/>
              <a:t> </a:t>
            </a:r>
            <a:r>
              <a:t>Blue</a:t>
            </a:r>
            <a:r>
              <a:rPr spc="-25"/>
              <a:t> Book,</a:t>
            </a:r>
            <a:r>
              <a:rPr spc="-150"/>
              <a:t> </a:t>
            </a:r>
            <a:r>
              <a:rPr spc="0"/>
              <a:t>June</a:t>
            </a:r>
            <a:r>
              <a:rPr spc="-25"/>
              <a:t> </a:t>
            </a:r>
            <a:r>
              <a:t>2023.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object 2"/>
          <p:cNvSpPr txBox="1"/>
          <p:nvPr>
            <p:ph type="title"/>
          </p:nvPr>
        </p:nvSpPr>
        <p:spPr>
          <a:xfrm>
            <a:off x="954845" y="1166562"/>
            <a:ext cx="22474307" cy="1246292"/>
          </a:xfrm>
          <a:prstGeom prst="rect">
            <a:avLst/>
          </a:prstGeom>
        </p:spPr>
        <p:txBody>
          <a:bodyPr/>
          <a:lstStyle>
            <a:lvl1pPr indent="1214119">
              <a:spcBef>
                <a:spcPts val="200"/>
              </a:spcBef>
              <a:defRPr spc="7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EV Tax Credit Searches in the Past 12 Months</a:t>
            </a:r>
          </a:p>
        </p:txBody>
      </p:sp>
      <p:grpSp>
        <p:nvGrpSpPr>
          <p:cNvPr id="902" name="object 3"/>
          <p:cNvGrpSpPr/>
          <p:nvPr/>
        </p:nvGrpSpPr>
        <p:grpSpPr>
          <a:xfrm>
            <a:off x="537148" y="-1"/>
            <a:ext cx="19711367" cy="12857277"/>
            <a:chOff x="0" y="0"/>
            <a:chExt cx="19711365" cy="12857275"/>
          </a:xfrm>
        </p:grpSpPr>
        <p:pic>
          <p:nvPicPr>
            <p:cNvPr id="900" name="object 4" descr="object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778025" cy="3693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1" name="object 5" descr="object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41834" y="2611786"/>
              <a:ext cx="16569532" cy="10245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object 2"/>
          <p:cNvSpPr txBox="1"/>
          <p:nvPr/>
        </p:nvSpPr>
        <p:spPr>
          <a:xfrm>
            <a:off x="12544328" y="5763754"/>
            <a:ext cx="10532534" cy="3309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58986" marR="13546" indent="-346921" algn="l" defTabSz="2438400">
              <a:lnSpc>
                <a:spcPct val="101499"/>
              </a:lnSpc>
              <a:defRPr spc="72" sz="7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of political ad spend expected in support of 2024 elections</a:t>
            </a:r>
          </a:p>
        </p:txBody>
      </p:sp>
      <p:pic>
        <p:nvPicPr>
          <p:cNvPr id="905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8" y="-1"/>
            <a:ext cx="11377649" cy="13716057"/>
          </a:xfrm>
          <a:prstGeom prst="rect">
            <a:avLst/>
          </a:prstGeom>
          <a:ln w="12700">
            <a:miter lim="400000"/>
          </a:ln>
        </p:spPr>
      </p:pic>
      <p:sp>
        <p:nvSpPr>
          <p:cNvPr id="906" name="object 4"/>
          <p:cNvSpPr txBox="1"/>
          <p:nvPr>
            <p:ph type="title"/>
          </p:nvPr>
        </p:nvSpPr>
        <p:spPr>
          <a:xfrm>
            <a:off x="2839383" y="4981824"/>
            <a:ext cx="5699762" cy="3522134"/>
          </a:xfrm>
          <a:prstGeom prst="rect">
            <a:avLst/>
          </a:prstGeom>
        </p:spPr>
        <p:txBody>
          <a:bodyPr/>
          <a:lstStyle>
            <a:lvl1pPr indent="8636" defTabSz="1658111">
              <a:spcBef>
                <a:spcPts val="100"/>
              </a:spcBef>
              <a:defRPr spc="153" sz="1536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+$11B</a:t>
            </a:r>
          </a:p>
        </p:txBody>
      </p:sp>
      <p:sp>
        <p:nvSpPr>
          <p:cNvPr id="907" name="object 5"/>
          <p:cNvSpPr txBox="1"/>
          <p:nvPr/>
        </p:nvSpPr>
        <p:spPr>
          <a:xfrm>
            <a:off x="1332077" y="12513095"/>
            <a:ext cx="2286001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sz="2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</a:t>
            </a:r>
            <a:r>
              <a:rPr spc="-112"/>
              <a:t> </a:t>
            </a:r>
            <a:r>
              <a:rPr spc="-25"/>
              <a:t>Age,</a:t>
            </a:r>
            <a:r>
              <a:rPr spc="-150"/>
              <a:t> </a:t>
            </a:r>
            <a:r>
              <a:t>July</a:t>
            </a:r>
            <a:r>
              <a:rPr spc="-37"/>
              <a:t> </a:t>
            </a:r>
            <a:r>
              <a:rPr spc="-25"/>
              <a:t>2023.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object 2"/>
          <p:cNvSpPr txBox="1"/>
          <p:nvPr/>
        </p:nvSpPr>
        <p:spPr>
          <a:xfrm>
            <a:off x="11926006" y="4629892"/>
            <a:ext cx="11998960" cy="5526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3546" indent="12064" defTabSz="2438400">
              <a:lnSpc>
                <a:spcPct val="101499"/>
              </a:lnSpc>
              <a:defRPr spc="72" sz="7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of US Auto intenders say customer service is their </a:t>
            </a:r>
            <a:r>
              <a:rPr>
                <a:solidFill>
                  <a:srgbClr val="009FE9"/>
                </a:solidFill>
              </a:rPr>
              <a:t>top priority </a:t>
            </a:r>
            <a:r>
              <a:t>in deciding between dealerships with similar inventory and pricing</a:t>
            </a:r>
          </a:p>
        </p:txBody>
      </p:sp>
      <p:pic>
        <p:nvPicPr>
          <p:cNvPr id="910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8" y="-1"/>
            <a:ext cx="11377649" cy="13716057"/>
          </a:xfrm>
          <a:prstGeom prst="rect">
            <a:avLst/>
          </a:prstGeom>
          <a:ln w="12700">
            <a:miter lim="400000"/>
          </a:ln>
        </p:spPr>
      </p:pic>
      <p:sp>
        <p:nvSpPr>
          <p:cNvPr id="911" name="object 4"/>
          <p:cNvSpPr txBox="1"/>
          <p:nvPr/>
        </p:nvSpPr>
        <p:spPr>
          <a:xfrm>
            <a:off x="2231567" y="4999628"/>
            <a:ext cx="7377599" cy="344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l" defTabSz="2438400">
              <a:spcBef>
                <a:spcPts val="200"/>
              </a:spcBef>
              <a:defRPr spc="-2486" sz="22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44%</a:t>
            </a:r>
          </a:p>
        </p:txBody>
      </p:sp>
      <p:sp>
        <p:nvSpPr>
          <p:cNvPr id="912" name="object 5"/>
          <p:cNvSpPr txBox="1"/>
          <p:nvPr/>
        </p:nvSpPr>
        <p:spPr>
          <a:xfrm>
            <a:off x="1332077" y="12513095"/>
            <a:ext cx="1598168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3546" indent="12700" algn="l" defTabSz="2438400">
              <a:spcBef>
                <a:spcPts val="200"/>
              </a:spcBef>
              <a:defRPr sz="2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CivicScience.</a:t>
            </a:r>
            <a:r>
              <a:rPr spc="25"/>
              <a:t> </a:t>
            </a:r>
            <a:r>
              <a:t>If</a:t>
            </a:r>
            <a:r>
              <a:rPr spc="25"/>
              <a:t> </a:t>
            </a:r>
            <a:r>
              <a:t>multiple</a:t>
            </a:r>
            <a:r>
              <a:rPr spc="37"/>
              <a:t> </a:t>
            </a:r>
            <a:r>
              <a:t>dealerships</a:t>
            </a:r>
            <a:r>
              <a:rPr spc="25"/>
              <a:t> </a:t>
            </a:r>
            <a:r>
              <a:t>had</a:t>
            </a:r>
            <a:r>
              <a:rPr spc="37"/>
              <a:t> </a:t>
            </a:r>
            <a:r>
              <a:t>the</a:t>
            </a:r>
            <a:r>
              <a:rPr spc="25"/>
              <a:t> </a:t>
            </a:r>
            <a:r>
              <a:t>vehicle</a:t>
            </a:r>
            <a:r>
              <a:rPr spc="37"/>
              <a:t> </a:t>
            </a:r>
            <a:r>
              <a:t>you</a:t>
            </a:r>
            <a:r>
              <a:rPr spc="25"/>
              <a:t> </a:t>
            </a:r>
            <a:r>
              <a:t>wanted</a:t>
            </a:r>
            <a:r>
              <a:rPr spc="37"/>
              <a:t> </a:t>
            </a:r>
            <a:r>
              <a:t>to</a:t>
            </a:r>
            <a:r>
              <a:rPr spc="25"/>
              <a:t> </a:t>
            </a:r>
            <a:r>
              <a:t>buy</a:t>
            </a:r>
            <a:r>
              <a:rPr spc="37"/>
              <a:t> </a:t>
            </a:r>
            <a:r>
              <a:t>/</a:t>
            </a:r>
            <a:r>
              <a:rPr spc="25"/>
              <a:t> </a:t>
            </a:r>
            <a:r>
              <a:rPr spc="-50"/>
              <a:t>lease</a:t>
            </a:r>
            <a:r>
              <a:rPr spc="25"/>
              <a:t> </a:t>
            </a:r>
            <a:r>
              <a:t>at</a:t>
            </a:r>
            <a:r>
              <a:rPr spc="37"/>
              <a:t> </a:t>
            </a:r>
            <a:r>
              <a:t>similar</a:t>
            </a:r>
            <a:r>
              <a:rPr spc="25"/>
              <a:t> </a:t>
            </a:r>
            <a:r>
              <a:t>pricing,</a:t>
            </a:r>
            <a:r>
              <a:rPr spc="37"/>
              <a:t> </a:t>
            </a:r>
            <a:r>
              <a:t>what</a:t>
            </a:r>
            <a:r>
              <a:rPr spc="-25"/>
              <a:t> </a:t>
            </a:r>
            <a:r>
              <a:t>factors</a:t>
            </a:r>
            <a:r>
              <a:rPr spc="37"/>
              <a:t> </a:t>
            </a:r>
            <a:r>
              <a:t>would</a:t>
            </a:r>
            <a:r>
              <a:rPr spc="25"/>
              <a:t> </a:t>
            </a:r>
            <a:r>
              <a:t>influence</a:t>
            </a:r>
            <a:r>
              <a:rPr spc="37"/>
              <a:t> </a:t>
            </a:r>
            <a:r>
              <a:rPr spc="-25"/>
              <a:t>which </a:t>
            </a:r>
            <a:r>
              <a:t>dealership you purchased</a:t>
            </a:r>
            <a:r>
              <a:rPr spc="-50"/>
              <a:t> </a:t>
            </a:r>
            <a:r>
              <a:t>from? </a:t>
            </a:r>
            <a:r>
              <a:rPr spc="-87"/>
              <a:t>n=4,194.</a:t>
            </a:r>
            <a:r>
              <a:t> May </a:t>
            </a:r>
            <a:r>
              <a:rPr spc="-50"/>
              <a:t>2023.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object 2"/>
          <p:cNvSpPr/>
          <p:nvPr/>
        </p:nvSpPr>
        <p:spPr>
          <a:xfrm>
            <a:off x="2925727" y="4847589"/>
            <a:ext cx="18531964" cy="4020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257" y="21600"/>
                </a:moveTo>
                <a:lnTo>
                  <a:pt x="2343" y="21600"/>
                </a:lnTo>
                <a:lnTo>
                  <a:pt x="2195" y="21579"/>
                </a:lnTo>
                <a:lnTo>
                  <a:pt x="2049" y="21516"/>
                </a:lnTo>
                <a:lnTo>
                  <a:pt x="1906" y="21413"/>
                </a:lnTo>
                <a:lnTo>
                  <a:pt x="1766" y="21270"/>
                </a:lnTo>
                <a:lnTo>
                  <a:pt x="1630" y="21090"/>
                </a:lnTo>
                <a:lnTo>
                  <a:pt x="1496" y="20873"/>
                </a:lnTo>
                <a:lnTo>
                  <a:pt x="1367" y="20621"/>
                </a:lnTo>
                <a:lnTo>
                  <a:pt x="1242" y="20335"/>
                </a:lnTo>
                <a:lnTo>
                  <a:pt x="1121" y="20016"/>
                </a:lnTo>
                <a:lnTo>
                  <a:pt x="1004" y="19665"/>
                </a:lnTo>
                <a:lnTo>
                  <a:pt x="893" y="19284"/>
                </a:lnTo>
                <a:lnTo>
                  <a:pt x="787" y="18874"/>
                </a:lnTo>
                <a:lnTo>
                  <a:pt x="686" y="18437"/>
                </a:lnTo>
                <a:lnTo>
                  <a:pt x="591" y="17973"/>
                </a:lnTo>
                <a:lnTo>
                  <a:pt x="502" y="17483"/>
                </a:lnTo>
                <a:lnTo>
                  <a:pt x="420" y="16970"/>
                </a:lnTo>
                <a:lnTo>
                  <a:pt x="344" y="16434"/>
                </a:lnTo>
                <a:lnTo>
                  <a:pt x="275" y="15877"/>
                </a:lnTo>
                <a:lnTo>
                  <a:pt x="212" y="15300"/>
                </a:lnTo>
                <a:lnTo>
                  <a:pt x="158" y="14703"/>
                </a:lnTo>
                <a:lnTo>
                  <a:pt x="111" y="14089"/>
                </a:lnTo>
                <a:lnTo>
                  <a:pt x="72" y="13459"/>
                </a:lnTo>
                <a:lnTo>
                  <a:pt x="41" y="12814"/>
                </a:lnTo>
                <a:lnTo>
                  <a:pt x="18" y="12155"/>
                </a:lnTo>
                <a:lnTo>
                  <a:pt x="5" y="11483"/>
                </a:lnTo>
                <a:lnTo>
                  <a:pt x="0" y="10800"/>
                </a:lnTo>
                <a:lnTo>
                  <a:pt x="5" y="10117"/>
                </a:lnTo>
                <a:lnTo>
                  <a:pt x="18" y="9445"/>
                </a:lnTo>
                <a:lnTo>
                  <a:pt x="41" y="8786"/>
                </a:lnTo>
                <a:lnTo>
                  <a:pt x="72" y="8141"/>
                </a:lnTo>
                <a:lnTo>
                  <a:pt x="111" y="7510"/>
                </a:lnTo>
                <a:lnTo>
                  <a:pt x="158" y="6897"/>
                </a:lnTo>
                <a:lnTo>
                  <a:pt x="212" y="6300"/>
                </a:lnTo>
                <a:lnTo>
                  <a:pt x="275" y="5723"/>
                </a:lnTo>
                <a:lnTo>
                  <a:pt x="344" y="5166"/>
                </a:lnTo>
                <a:lnTo>
                  <a:pt x="420" y="4630"/>
                </a:lnTo>
                <a:lnTo>
                  <a:pt x="502" y="4117"/>
                </a:lnTo>
                <a:lnTo>
                  <a:pt x="591" y="3627"/>
                </a:lnTo>
                <a:lnTo>
                  <a:pt x="686" y="3163"/>
                </a:lnTo>
                <a:lnTo>
                  <a:pt x="787" y="2726"/>
                </a:lnTo>
                <a:lnTo>
                  <a:pt x="893" y="2316"/>
                </a:lnTo>
                <a:lnTo>
                  <a:pt x="1004" y="1935"/>
                </a:lnTo>
                <a:lnTo>
                  <a:pt x="1121" y="1584"/>
                </a:lnTo>
                <a:lnTo>
                  <a:pt x="1242" y="1265"/>
                </a:lnTo>
                <a:lnTo>
                  <a:pt x="1367" y="979"/>
                </a:lnTo>
                <a:lnTo>
                  <a:pt x="1496" y="727"/>
                </a:lnTo>
                <a:lnTo>
                  <a:pt x="1630" y="510"/>
                </a:lnTo>
                <a:lnTo>
                  <a:pt x="1766" y="330"/>
                </a:lnTo>
                <a:lnTo>
                  <a:pt x="1906" y="187"/>
                </a:lnTo>
                <a:lnTo>
                  <a:pt x="2049" y="84"/>
                </a:lnTo>
                <a:lnTo>
                  <a:pt x="2195" y="21"/>
                </a:lnTo>
                <a:lnTo>
                  <a:pt x="2343" y="0"/>
                </a:lnTo>
                <a:lnTo>
                  <a:pt x="19257" y="0"/>
                </a:lnTo>
                <a:lnTo>
                  <a:pt x="19412" y="24"/>
                </a:lnTo>
                <a:lnTo>
                  <a:pt x="19565" y="94"/>
                </a:lnTo>
                <a:lnTo>
                  <a:pt x="19716" y="209"/>
                </a:lnTo>
                <a:lnTo>
                  <a:pt x="19865" y="370"/>
                </a:lnTo>
                <a:lnTo>
                  <a:pt x="20011" y="575"/>
                </a:lnTo>
                <a:lnTo>
                  <a:pt x="20153" y="822"/>
                </a:lnTo>
                <a:lnTo>
                  <a:pt x="20292" y="1112"/>
                </a:lnTo>
                <a:lnTo>
                  <a:pt x="20427" y="1443"/>
                </a:lnTo>
                <a:lnTo>
                  <a:pt x="20557" y="1815"/>
                </a:lnTo>
                <a:lnTo>
                  <a:pt x="20682" y="2226"/>
                </a:lnTo>
                <a:lnTo>
                  <a:pt x="20801" y="2676"/>
                </a:lnTo>
                <a:lnTo>
                  <a:pt x="20914" y="3163"/>
                </a:lnTo>
                <a:lnTo>
                  <a:pt x="21020" y="3684"/>
                </a:lnTo>
                <a:lnTo>
                  <a:pt x="21117" y="4233"/>
                </a:lnTo>
                <a:lnTo>
                  <a:pt x="21206" y="4808"/>
                </a:lnTo>
                <a:lnTo>
                  <a:pt x="21287" y="5407"/>
                </a:lnTo>
                <a:lnTo>
                  <a:pt x="21359" y="6027"/>
                </a:lnTo>
                <a:lnTo>
                  <a:pt x="21422" y="6667"/>
                </a:lnTo>
                <a:lnTo>
                  <a:pt x="21475" y="7324"/>
                </a:lnTo>
                <a:lnTo>
                  <a:pt x="21520" y="7997"/>
                </a:lnTo>
                <a:lnTo>
                  <a:pt x="21555" y="8683"/>
                </a:lnTo>
                <a:lnTo>
                  <a:pt x="21580" y="9380"/>
                </a:lnTo>
                <a:lnTo>
                  <a:pt x="21595" y="10087"/>
                </a:lnTo>
                <a:lnTo>
                  <a:pt x="21600" y="10800"/>
                </a:lnTo>
                <a:lnTo>
                  <a:pt x="21595" y="11483"/>
                </a:lnTo>
                <a:lnTo>
                  <a:pt x="21582" y="12155"/>
                </a:lnTo>
                <a:lnTo>
                  <a:pt x="21559" y="12814"/>
                </a:lnTo>
                <a:lnTo>
                  <a:pt x="21528" y="13459"/>
                </a:lnTo>
                <a:lnTo>
                  <a:pt x="21489" y="14089"/>
                </a:lnTo>
                <a:lnTo>
                  <a:pt x="21442" y="14703"/>
                </a:lnTo>
                <a:lnTo>
                  <a:pt x="21388" y="15300"/>
                </a:lnTo>
                <a:lnTo>
                  <a:pt x="21325" y="15877"/>
                </a:lnTo>
                <a:lnTo>
                  <a:pt x="21256" y="16434"/>
                </a:lnTo>
                <a:lnTo>
                  <a:pt x="21180" y="16970"/>
                </a:lnTo>
                <a:lnTo>
                  <a:pt x="21098" y="17483"/>
                </a:lnTo>
                <a:lnTo>
                  <a:pt x="21009" y="17973"/>
                </a:lnTo>
                <a:lnTo>
                  <a:pt x="20914" y="18437"/>
                </a:lnTo>
                <a:lnTo>
                  <a:pt x="20813" y="18874"/>
                </a:lnTo>
                <a:lnTo>
                  <a:pt x="20707" y="19284"/>
                </a:lnTo>
                <a:lnTo>
                  <a:pt x="20596" y="19665"/>
                </a:lnTo>
                <a:lnTo>
                  <a:pt x="20479" y="20016"/>
                </a:lnTo>
                <a:lnTo>
                  <a:pt x="20358" y="20335"/>
                </a:lnTo>
                <a:lnTo>
                  <a:pt x="20233" y="20621"/>
                </a:lnTo>
                <a:lnTo>
                  <a:pt x="20104" y="20873"/>
                </a:lnTo>
                <a:lnTo>
                  <a:pt x="19970" y="21090"/>
                </a:lnTo>
                <a:lnTo>
                  <a:pt x="19834" y="21270"/>
                </a:lnTo>
                <a:lnTo>
                  <a:pt x="19694" y="21413"/>
                </a:lnTo>
                <a:lnTo>
                  <a:pt x="19551" y="21516"/>
                </a:lnTo>
                <a:lnTo>
                  <a:pt x="19405" y="21579"/>
                </a:lnTo>
                <a:lnTo>
                  <a:pt x="19257" y="21600"/>
                </a:lnTo>
                <a:close/>
              </a:path>
            </a:pathLst>
          </a:custGeom>
          <a:solidFill>
            <a:srgbClr val="6DA1FF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algn="l" defTabSz="24384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15" name="object 3"/>
          <p:cNvSpPr txBox="1"/>
          <p:nvPr>
            <p:ph type="title"/>
          </p:nvPr>
        </p:nvSpPr>
        <p:spPr>
          <a:xfrm>
            <a:off x="7739839" y="5791581"/>
            <a:ext cx="8905242" cy="2221652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200"/>
              </a:spcBef>
              <a:defRPr b="1" spc="-264" sz="14000"/>
            </a:pPr>
            <a:r>
              <a:t>Thank</a:t>
            </a:r>
            <a:r>
              <a:rPr spc="-1056"/>
              <a:t> </a:t>
            </a:r>
            <a:r>
              <a:t>you</a:t>
            </a:r>
          </a:p>
        </p:txBody>
      </p:sp>
      <p:sp>
        <p:nvSpPr>
          <p:cNvPr id="916" name="object 4"/>
          <p:cNvSpPr/>
          <p:nvPr/>
        </p:nvSpPr>
        <p:spPr>
          <a:xfrm>
            <a:off x="4794644" y="9159229"/>
            <a:ext cx="2238391" cy="712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75" y="7386"/>
                </a:lnTo>
                <a:lnTo>
                  <a:pt x="664" y="4422"/>
                </a:lnTo>
                <a:lnTo>
                  <a:pt x="1408" y="2084"/>
                </a:lnTo>
                <a:lnTo>
                  <a:pt x="2352" y="551"/>
                </a:lnTo>
                <a:lnTo>
                  <a:pt x="3439" y="0"/>
                </a:lnTo>
                <a:lnTo>
                  <a:pt x="18161" y="0"/>
                </a:lnTo>
                <a:lnTo>
                  <a:pt x="19477" y="822"/>
                </a:lnTo>
                <a:lnTo>
                  <a:pt x="20593" y="3163"/>
                </a:lnTo>
                <a:lnTo>
                  <a:pt x="21338" y="6667"/>
                </a:lnTo>
                <a:lnTo>
                  <a:pt x="21600" y="10800"/>
                </a:lnTo>
                <a:lnTo>
                  <a:pt x="21425" y="14214"/>
                </a:lnTo>
                <a:lnTo>
                  <a:pt x="20936" y="17178"/>
                </a:lnTo>
                <a:lnTo>
                  <a:pt x="20192" y="19516"/>
                </a:lnTo>
                <a:lnTo>
                  <a:pt x="19248" y="21049"/>
                </a:lnTo>
                <a:lnTo>
                  <a:pt x="18161" y="21600"/>
                </a:lnTo>
                <a:lnTo>
                  <a:pt x="3439" y="21600"/>
                </a:lnTo>
                <a:lnTo>
                  <a:pt x="2352" y="21049"/>
                </a:lnTo>
                <a:lnTo>
                  <a:pt x="1408" y="19516"/>
                </a:lnTo>
                <a:lnTo>
                  <a:pt x="664" y="17178"/>
                </a:lnTo>
                <a:lnTo>
                  <a:pt x="175" y="14214"/>
                </a:lnTo>
                <a:lnTo>
                  <a:pt x="0" y="10800"/>
                </a:lnTo>
                <a:close/>
              </a:path>
            </a:pathLst>
          </a:custGeom>
          <a:ln w="12700">
            <a:solidFill>
              <a:srgbClr val="519BF7"/>
            </a:solidFill>
          </a:ln>
        </p:spPr>
        <p:txBody>
          <a:bodyPr lIns="121919" tIns="121919" rIns="121919" bIns="121919"/>
          <a:lstStyle/>
          <a:p>
            <a:pPr algn="l" defTabSz="24384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17" name="object 5"/>
          <p:cNvSpPr txBox="1"/>
          <p:nvPr/>
        </p:nvSpPr>
        <p:spPr>
          <a:xfrm>
            <a:off x="5044055" y="9257335"/>
            <a:ext cx="1696721" cy="394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l" defTabSz="2438400">
              <a:spcBef>
                <a:spcPts val="200"/>
              </a:spcBef>
              <a:defRPr b="1" spc="-25" sz="2800">
                <a:solidFill>
                  <a:srgbClr val="009FE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Goodbye</a:t>
            </a:r>
          </a:p>
        </p:txBody>
      </p:sp>
      <p:sp>
        <p:nvSpPr>
          <p:cNvPr id="918" name="object 6"/>
          <p:cNvSpPr/>
          <p:nvPr/>
        </p:nvSpPr>
        <p:spPr>
          <a:xfrm>
            <a:off x="13139346" y="4347447"/>
            <a:ext cx="3097588" cy="712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115" y="21600"/>
                </a:moveTo>
                <a:lnTo>
                  <a:pt x="2485" y="21600"/>
                </a:lnTo>
                <a:lnTo>
                  <a:pt x="1700" y="21049"/>
                </a:lnTo>
                <a:lnTo>
                  <a:pt x="1017" y="19516"/>
                </a:lnTo>
                <a:lnTo>
                  <a:pt x="479" y="17178"/>
                </a:lnTo>
                <a:lnTo>
                  <a:pt x="127" y="14214"/>
                </a:lnTo>
                <a:lnTo>
                  <a:pt x="0" y="10800"/>
                </a:lnTo>
                <a:lnTo>
                  <a:pt x="127" y="7386"/>
                </a:lnTo>
                <a:lnTo>
                  <a:pt x="479" y="4422"/>
                </a:lnTo>
                <a:lnTo>
                  <a:pt x="1017" y="2084"/>
                </a:lnTo>
                <a:lnTo>
                  <a:pt x="1700" y="551"/>
                </a:lnTo>
                <a:lnTo>
                  <a:pt x="2485" y="0"/>
                </a:lnTo>
                <a:lnTo>
                  <a:pt x="19115" y="0"/>
                </a:lnTo>
                <a:lnTo>
                  <a:pt x="20066" y="822"/>
                </a:lnTo>
                <a:lnTo>
                  <a:pt x="20872" y="3163"/>
                </a:lnTo>
                <a:lnTo>
                  <a:pt x="21411" y="6667"/>
                </a:lnTo>
                <a:lnTo>
                  <a:pt x="21600" y="10800"/>
                </a:lnTo>
                <a:lnTo>
                  <a:pt x="21473" y="14214"/>
                </a:lnTo>
                <a:lnTo>
                  <a:pt x="21120" y="17178"/>
                </a:lnTo>
                <a:lnTo>
                  <a:pt x="20583" y="19516"/>
                </a:lnTo>
                <a:lnTo>
                  <a:pt x="19900" y="21049"/>
                </a:lnTo>
                <a:lnTo>
                  <a:pt x="19115" y="21600"/>
                </a:lnTo>
                <a:close/>
              </a:path>
            </a:pathLst>
          </a:custGeom>
          <a:solidFill>
            <a:srgbClr val="0152A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algn="l" defTabSz="243840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19" name="object 7"/>
          <p:cNvSpPr txBox="1"/>
          <p:nvPr/>
        </p:nvSpPr>
        <p:spPr>
          <a:xfrm>
            <a:off x="13523504" y="4445546"/>
            <a:ext cx="2348652" cy="394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b="1" spc="-25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See</a:t>
            </a:r>
            <a:r>
              <a:rPr spc="-152"/>
              <a:t> </a:t>
            </a:r>
            <a:r>
              <a:rPr spc="-50"/>
              <a:t>you</a:t>
            </a:r>
            <a:r>
              <a:rPr spc="-152"/>
              <a:t> </a:t>
            </a:r>
            <a:r>
              <a:t>later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State of Automotive Keynote.pdf" descr="State of Automotive Keynot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601" y="4341"/>
            <a:ext cx="24441202" cy="13748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81388" y="530618"/>
            <a:ext cx="14153342" cy="7649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12074" y="389470"/>
            <a:ext cx="8446429" cy="9970723"/>
          </a:xfrm>
          <a:prstGeom prst="rect">
            <a:avLst/>
          </a:prstGeom>
          <a:ln w="12700">
            <a:miter lim="400000"/>
          </a:ln>
        </p:spPr>
      </p:pic>
      <p:sp>
        <p:nvSpPr>
          <p:cNvPr id="923" name="Industry Insider Summit:…"/>
          <p:cNvSpPr txBox="1"/>
          <p:nvPr/>
        </p:nvSpPr>
        <p:spPr>
          <a:xfrm>
            <a:off x="957948" y="10521777"/>
            <a:ext cx="21511181" cy="327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b="1" cap="all" spc="239" sz="8000">
                <a:solidFill>
                  <a:srgbClr val="4D4D4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Industry Insider Summit:</a:t>
            </a:r>
          </a:p>
          <a:p>
            <a:pPr algn="l">
              <a:lnSpc>
                <a:spcPct val="80000"/>
              </a:lnSpc>
              <a:defRPr b="1" cap="all" spc="239" sz="8000">
                <a:solidFill>
                  <a:srgbClr val="CE544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Crafting a digital ecosystem that moves more vehicles off the lot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000875"/>
            <a:ext cx="243840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6" name="Image" descr="Image"/>
          <p:cNvPicPr>
            <a:picLocks noChangeAspect="1"/>
          </p:cNvPicPr>
          <p:nvPr/>
        </p:nvPicPr>
        <p:blipFill>
          <a:blip r:embed="rId3">
            <a:alphaModFix amt="80419"/>
            <a:extLst/>
          </a:blip>
          <a:stretch>
            <a:fillRect/>
          </a:stretch>
        </p:blipFill>
        <p:spPr>
          <a:xfrm>
            <a:off x="10636162" y="7254342"/>
            <a:ext cx="16086202" cy="5612563"/>
          </a:xfrm>
          <a:prstGeom prst="rect">
            <a:avLst/>
          </a:prstGeom>
          <a:ln w="12700">
            <a:miter lim="400000"/>
          </a:ln>
        </p:spPr>
      </p:pic>
      <p:sp>
        <p:nvSpPr>
          <p:cNvPr id="927" name="Crafting a digital ecosystem…"/>
          <p:cNvSpPr txBox="1"/>
          <p:nvPr/>
        </p:nvSpPr>
        <p:spPr>
          <a:xfrm>
            <a:off x="467706" y="600239"/>
            <a:ext cx="21511181" cy="302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70000"/>
              </a:lnSpc>
              <a:defRPr b="1" cap="all" spc="239" sz="8000">
                <a:solidFill>
                  <a:srgbClr val="4D4D4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Crafting a digital ecosystem</a:t>
            </a:r>
          </a:p>
          <a:p>
            <a:pPr algn="l">
              <a:lnSpc>
                <a:spcPct val="70000"/>
              </a:lnSpc>
              <a:defRPr b="1" cap="all" spc="239" sz="8000">
                <a:solidFill>
                  <a:srgbClr val="CE544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That moves more vehicles</a:t>
            </a:r>
          </a:p>
          <a:p>
            <a:pPr algn="l">
              <a:lnSpc>
                <a:spcPct val="70000"/>
              </a:lnSpc>
              <a:defRPr b="1" cap="all" spc="239" sz="8000">
                <a:solidFill>
                  <a:srgbClr val="CE544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off the lot</a:t>
            </a:r>
          </a:p>
        </p:txBody>
      </p:sp>
      <p:pic>
        <p:nvPicPr>
          <p:cNvPr id="9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38596" y="592520"/>
            <a:ext cx="5370193" cy="31211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Automotive Landscape"/>
          <p:cNvSpPr txBox="1"/>
          <p:nvPr/>
        </p:nvSpPr>
        <p:spPr>
          <a:xfrm>
            <a:off x="5378747" y="1275541"/>
            <a:ext cx="1388050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Automotive</a:t>
            </a:r>
            <a:r>
              <a:rPr>
                <a:solidFill>
                  <a:srgbClr val="3A3A3A"/>
                </a:solidFill>
              </a:rPr>
              <a:t> Landscape</a:t>
            </a:r>
          </a:p>
        </p:txBody>
      </p:sp>
      <p:pic>
        <p:nvPicPr>
          <p:cNvPr id="9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32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933" name="7.6 M"/>
          <p:cNvSpPr txBox="1"/>
          <p:nvPr/>
        </p:nvSpPr>
        <p:spPr>
          <a:xfrm>
            <a:off x="2221042" y="4631562"/>
            <a:ext cx="5399485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cap="all" spc="319" sz="16000">
                <a:solidFill>
                  <a:srgbClr val="CE54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CE5443"/>
                </a:solidFill>
              </a:rPr>
              <a:t>7.6 M</a:t>
            </a:r>
          </a:p>
        </p:txBody>
      </p:sp>
      <p:sp>
        <p:nvSpPr>
          <p:cNvPr id="934" name="Light vehicle sales…"/>
          <p:cNvSpPr txBox="1"/>
          <p:nvPr/>
        </p:nvSpPr>
        <p:spPr>
          <a:xfrm>
            <a:off x="10096720" y="4631562"/>
            <a:ext cx="11985408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3A3A3A"/>
                </a:solidFill>
              </a:rPr>
              <a:t>Light vehicle sales </a:t>
            </a:r>
            <a:endParaRPr>
              <a:solidFill>
                <a:srgbClr val="3A3A3A"/>
              </a:solidFill>
            </a:endParaRPr>
          </a:p>
          <a:p>
            <a:pPr>
              <a:defRPr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3A3A3A"/>
                </a:solidFill>
              </a:rPr>
              <a:t>this year (+13% YoY)</a:t>
            </a:r>
          </a:p>
        </p:txBody>
      </p:sp>
      <p:sp>
        <p:nvSpPr>
          <p:cNvPr id="935" name="1.9M"/>
          <p:cNvSpPr txBox="1"/>
          <p:nvPr/>
        </p:nvSpPr>
        <p:spPr>
          <a:xfrm>
            <a:off x="2719736" y="8218314"/>
            <a:ext cx="4794291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cap="all" spc="319" sz="16000">
                <a:solidFill>
                  <a:srgbClr val="CE54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CE5443"/>
                </a:solidFill>
              </a:rPr>
              <a:t>1.9M</a:t>
            </a:r>
          </a:p>
        </p:txBody>
      </p:sp>
      <p:sp>
        <p:nvSpPr>
          <p:cNvPr id="936" name="Light vehicle in inventory…"/>
          <p:cNvSpPr txBox="1"/>
          <p:nvPr/>
        </p:nvSpPr>
        <p:spPr>
          <a:xfrm>
            <a:off x="8077440" y="8218314"/>
            <a:ext cx="16023968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3A3A3A"/>
                </a:solidFill>
              </a:rPr>
              <a:t>Light vehicle in inventory </a:t>
            </a:r>
            <a:endParaRPr>
              <a:solidFill>
                <a:srgbClr val="3A3A3A"/>
              </a:solidFill>
            </a:endParaRPr>
          </a:p>
          <a:p>
            <a:pPr>
              <a:defRPr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3A3A3A"/>
                </a:solidFill>
              </a:rPr>
              <a:t>(as of end of June) </a:t>
            </a:r>
            <a:endParaRPr>
              <a:solidFill>
                <a:srgbClr val="3A3A3A"/>
              </a:solidFill>
            </a:endParaRPr>
          </a:p>
          <a:p>
            <a:pPr>
              <a:defRPr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3A3A3A"/>
                </a:solidFill>
              </a:rPr>
              <a:t> (36 day supply)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Automotive Landscape"/>
          <p:cNvSpPr txBox="1"/>
          <p:nvPr/>
        </p:nvSpPr>
        <p:spPr>
          <a:xfrm>
            <a:off x="5378747" y="1275541"/>
            <a:ext cx="1388050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Automotive</a:t>
            </a:r>
            <a:r>
              <a:rPr>
                <a:solidFill>
                  <a:srgbClr val="3A3A3A"/>
                </a:solidFill>
              </a:rPr>
              <a:t> Landscape</a:t>
            </a:r>
          </a:p>
        </p:txBody>
      </p:sp>
      <p:pic>
        <p:nvPicPr>
          <p:cNvPr id="9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40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941" name="7.1%"/>
          <p:cNvSpPr txBox="1"/>
          <p:nvPr/>
        </p:nvSpPr>
        <p:spPr>
          <a:xfrm>
            <a:off x="2245979" y="4137328"/>
            <a:ext cx="4908393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cap="all" spc="319" sz="16000">
                <a:solidFill>
                  <a:srgbClr val="CE54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CE5443"/>
                </a:solidFill>
              </a:rPr>
              <a:t>7.1%</a:t>
            </a:r>
          </a:p>
        </p:txBody>
      </p:sp>
      <p:sp>
        <p:nvSpPr>
          <p:cNvPr id="942" name="Average APR Interest rates"/>
          <p:cNvSpPr txBox="1"/>
          <p:nvPr/>
        </p:nvSpPr>
        <p:spPr>
          <a:xfrm>
            <a:off x="7382317" y="4746928"/>
            <a:ext cx="1667885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cap="all" spc="159" sz="8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3A3A3A"/>
                </a:solidFill>
              </a:rPr>
              <a:t>Average APR Interest rates</a:t>
            </a:r>
          </a:p>
        </p:txBody>
      </p:sp>
      <p:sp>
        <p:nvSpPr>
          <p:cNvPr id="943" name="28%"/>
          <p:cNvSpPr txBox="1"/>
          <p:nvPr/>
        </p:nvSpPr>
        <p:spPr>
          <a:xfrm>
            <a:off x="2965283" y="8218314"/>
            <a:ext cx="4303197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cap="all" spc="319" sz="16000">
                <a:solidFill>
                  <a:srgbClr val="CE54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CE5443"/>
                </a:solidFill>
              </a:rPr>
              <a:t>28%</a:t>
            </a:r>
          </a:p>
        </p:txBody>
      </p:sp>
      <p:sp>
        <p:nvSpPr>
          <p:cNvPr id="944" name="(ICS) Index of…"/>
          <p:cNvSpPr txBox="1"/>
          <p:nvPr/>
        </p:nvSpPr>
        <p:spPr>
          <a:xfrm>
            <a:off x="8761980" y="8978189"/>
            <a:ext cx="12448799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3A3A3A"/>
                </a:solidFill>
              </a:rPr>
              <a:t>(ICS) Index of </a:t>
            </a:r>
            <a:endParaRPr>
              <a:solidFill>
                <a:srgbClr val="3A3A3A"/>
              </a:solidFill>
            </a:endParaRPr>
          </a:p>
          <a:p>
            <a:pPr>
              <a:defRPr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3A3A3A"/>
                </a:solidFill>
              </a:rPr>
              <a:t>Customer Sentiment</a:t>
            </a:r>
            <a:endParaRPr>
              <a:solidFill>
                <a:srgbClr val="3A3A3A"/>
              </a:solidFill>
            </a:endParaRPr>
          </a:p>
        </p:txBody>
      </p:sp>
      <p:sp>
        <p:nvSpPr>
          <p:cNvPr id="945" name="YoY…"/>
          <p:cNvSpPr txBox="1"/>
          <p:nvPr/>
        </p:nvSpPr>
        <p:spPr>
          <a:xfrm>
            <a:off x="2353371" y="10218040"/>
            <a:ext cx="5527021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YoY</a:t>
            </a:r>
            <a:endParaRPr>
              <a:solidFill>
                <a:srgbClr val="CE5443"/>
              </a:solidFill>
            </a:endParaRPr>
          </a:p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increase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Automotive Landscape"/>
          <p:cNvSpPr txBox="1"/>
          <p:nvPr/>
        </p:nvSpPr>
        <p:spPr>
          <a:xfrm>
            <a:off x="5378747" y="1275541"/>
            <a:ext cx="1388050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Automotive</a:t>
            </a:r>
            <a:r>
              <a:rPr>
                <a:solidFill>
                  <a:srgbClr val="3A3A3A"/>
                </a:solidFill>
              </a:rPr>
              <a:t> Landscape</a:t>
            </a:r>
          </a:p>
        </p:txBody>
      </p:sp>
      <p:pic>
        <p:nvPicPr>
          <p:cNvPr id="9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950" name="Average Car prices"/>
          <p:cNvSpPr txBox="1"/>
          <p:nvPr/>
        </p:nvSpPr>
        <p:spPr>
          <a:xfrm>
            <a:off x="9816817" y="4746928"/>
            <a:ext cx="1180985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cap="all" spc="159" sz="8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3A3A3A"/>
                </a:solidFill>
              </a:rPr>
              <a:t>Average Car prices</a:t>
            </a:r>
          </a:p>
        </p:txBody>
      </p:sp>
      <p:sp>
        <p:nvSpPr>
          <p:cNvPr id="951" name="Arrow"/>
          <p:cNvSpPr/>
          <p:nvPr/>
        </p:nvSpPr>
        <p:spPr>
          <a:xfrm rot="5466134">
            <a:off x="4609803" y="4394455"/>
            <a:ext cx="2032001" cy="2032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DF4A3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2" name="Arrow"/>
          <p:cNvSpPr/>
          <p:nvPr/>
        </p:nvSpPr>
        <p:spPr>
          <a:xfrm rot="16266134">
            <a:off x="4620748" y="8925876"/>
            <a:ext cx="2032001" cy="2032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DF4A3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3" name="Manufacturers Incentives"/>
          <p:cNvSpPr txBox="1"/>
          <p:nvPr/>
        </p:nvSpPr>
        <p:spPr>
          <a:xfrm>
            <a:off x="7442451" y="9016473"/>
            <a:ext cx="1612624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cap="all" spc="159" sz="8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3A3A3A"/>
                </a:solidFill>
              </a:rPr>
              <a:t>Manufacturers Incentives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Automotive Landscape"/>
          <p:cNvSpPr txBox="1"/>
          <p:nvPr/>
        </p:nvSpPr>
        <p:spPr>
          <a:xfrm>
            <a:off x="5378747" y="1275541"/>
            <a:ext cx="1388050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Automotive</a:t>
            </a:r>
            <a:r>
              <a:rPr>
                <a:solidFill>
                  <a:srgbClr val="3A3A3A"/>
                </a:solidFill>
              </a:rPr>
              <a:t> Landscape</a:t>
            </a:r>
          </a:p>
        </p:txBody>
      </p:sp>
      <p:pic>
        <p:nvPicPr>
          <p:cNvPr id="9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57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958" name="Good"/>
          <p:cNvSpPr txBox="1"/>
          <p:nvPr/>
        </p:nvSpPr>
        <p:spPr>
          <a:xfrm>
            <a:off x="721827" y="2960747"/>
            <a:ext cx="6485971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cap="all" spc="319" sz="16000">
                <a:solidFill>
                  <a:srgbClr val="CE54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CE5443"/>
                </a:solidFill>
              </a:rPr>
              <a:t>Good</a:t>
            </a:r>
          </a:p>
        </p:txBody>
      </p:sp>
      <p:sp>
        <p:nvSpPr>
          <p:cNvPr id="959" name="Vehicle Prices are coming down"/>
          <p:cNvSpPr txBox="1"/>
          <p:nvPr/>
        </p:nvSpPr>
        <p:spPr>
          <a:xfrm>
            <a:off x="4619421" y="5197736"/>
            <a:ext cx="1941026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cap="all" spc="159" sz="8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3A3A3A"/>
                </a:solidFill>
              </a:rPr>
              <a:t>Vehicle Prices are coming down</a:t>
            </a:r>
          </a:p>
        </p:txBody>
      </p:sp>
      <p:sp>
        <p:nvSpPr>
          <p:cNvPr id="960" name="BAD"/>
          <p:cNvSpPr txBox="1"/>
          <p:nvPr/>
        </p:nvSpPr>
        <p:spPr>
          <a:xfrm>
            <a:off x="1179804" y="7614365"/>
            <a:ext cx="4638557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cap="all" spc="319" sz="16000">
                <a:solidFill>
                  <a:srgbClr val="CE54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CE5443"/>
                </a:solidFill>
              </a:rPr>
              <a:t>BAD</a:t>
            </a:r>
          </a:p>
        </p:txBody>
      </p:sp>
      <p:sp>
        <p:nvSpPr>
          <p:cNvPr id="961" name="Inventory is adequate"/>
          <p:cNvSpPr txBox="1"/>
          <p:nvPr/>
        </p:nvSpPr>
        <p:spPr>
          <a:xfrm>
            <a:off x="7474361" y="6540303"/>
            <a:ext cx="1370038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cap="all" spc="159" sz="8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3A3A3A"/>
                </a:solidFill>
              </a:rPr>
              <a:t>Inventory is adequate </a:t>
            </a:r>
          </a:p>
        </p:txBody>
      </p:sp>
      <p:sp>
        <p:nvSpPr>
          <p:cNvPr id="962" name="Prices are still high (improving)"/>
          <p:cNvSpPr txBox="1"/>
          <p:nvPr/>
        </p:nvSpPr>
        <p:spPr>
          <a:xfrm>
            <a:off x="4607297" y="9902610"/>
            <a:ext cx="1943451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cap="all" spc="159" sz="8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3A3A3A"/>
                </a:solidFill>
              </a:rPr>
              <a:t>Prices are still high (improving)</a:t>
            </a:r>
          </a:p>
        </p:txBody>
      </p:sp>
      <p:sp>
        <p:nvSpPr>
          <p:cNvPr id="963" name="Interest rates"/>
          <p:cNvSpPr txBox="1"/>
          <p:nvPr/>
        </p:nvSpPr>
        <p:spPr>
          <a:xfrm>
            <a:off x="8848730" y="11119658"/>
            <a:ext cx="899955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cap="all" spc="159" sz="8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3A3A3A"/>
                </a:solidFill>
              </a:rPr>
              <a:t>Interest rates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Automotive Landscape"/>
          <p:cNvSpPr txBox="1"/>
          <p:nvPr/>
        </p:nvSpPr>
        <p:spPr>
          <a:xfrm>
            <a:off x="5378747" y="1275541"/>
            <a:ext cx="1388050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Automotive</a:t>
            </a:r>
            <a:r>
              <a:rPr>
                <a:solidFill>
                  <a:srgbClr val="3A3A3A"/>
                </a:solidFill>
              </a:rPr>
              <a:t> Landscape</a:t>
            </a:r>
          </a:p>
        </p:txBody>
      </p:sp>
      <p:pic>
        <p:nvPicPr>
          <p:cNvPr id="9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968" name="2016"/>
          <p:cNvSpPr txBox="1"/>
          <p:nvPr/>
        </p:nvSpPr>
        <p:spPr>
          <a:xfrm rot="16207811">
            <a:off x="-1695448" y="5426114"/>
            <a:ext cx="8894863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cap="all" spc="600" sz="30000">
                <a:solidFill>
                  <a:srgbClr val="CE54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CE5443"/>
                </a:solidFill>
              </a:rPr>
              <a:t>2016</a:t>
            </a:r>
          </a:p>
        </p:txBody>
      </p:sp>
      <p:pic>
        <p:nvPicPr>
          <p:cNvPr id="9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90904" y="2959272"/>
            <a:ext cx="18360052" cy="103801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Automotive Landscape"/>
          <p:cNvSpPr txBox="1"/>
          <p:nvPr/>
        </p:nvSpPr>
        <p:spPr>
          <a:xfrm>
            <a:off x="5378747" y="1275541"/>
            <a:ext cx="1388050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Automotive</a:t>
            </a:r>
            <a:r>
              <a:rPr>
                <a:solidFill>
                  <a:srgbClr val="3A3A3A"/>
                </a:solidFill>
              </a:rPr>
              <a:t> Landscape</a:t>
            </a:r>
          </a:p>
        </p:txBody>
      </p:sp>
      <p:pic>
        <p:nvPicPr>
          <p:cNvPr id="9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974" name="2019"/>
          <p:cNvSpPr txBox="1"/>
          <p:nvPr/>
        </p:nvSpPr>
        <p:spPr>
          <a:xfrm rot="16207811">
            <a:off x="-1695448" y="5426114"/>
            <a:ext cx="8894863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cap="all" spc="600" sz="30000">
                <a:solidFill>
                  <a:srgbClr val="CE54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CE5443"/>
                </a:solidFill>
              </a:rPr>
              <a:t>2019</a:t>
            </a:r>
          </a:p>
        </p:txBody>
      </p:sp>
      <p:pic>
        <p:nvPicPr>
          <p:cNvPr id="97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726" t="8592" r="726" b="0"/>
          <a:stretch>
            <a:fillRect/>
          </a:stretch>
        </p:blipFill>
        <p:spPr>
          <a:xfrm>
            <a:off x="5570638" y="3197626"/>
            <a:ext cx="17449355" cy="90899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Automotive Landscape"/>
          <p:cNvSpPr txBox="1"/>
          <p:nvPr/>
        </p:nvSpPr>
        <p:spPr>
          <a:xfrm>
            <a:off x="5378747" y="1275541"/>
            <a:ext cx="1388050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Automotive</a:t>
            </a:r>
            <a:r>
              <a:rPr>
                <a:solidFill>
                  <a:srgbClr val="3A3A3A"/>
                </a:solidFill>
              </a:rPr>
              <a:t> Landscape</a:t>
            </a:r>
          </a:p>
        </p:txBody>
      </p:sp>
      <p:pic>
        <p:nvPicPr>
          <p:cNvPr id="9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980" name="2023"/>
          <p:cNvSpPr txBox="1"/>
          <p:nvPr/>
        </p:nvSpPr>
        <p:spPr>
          <a:xfrm rot="16207811">
            <a:off x="-1695448" y="5426114"/>
            <a:ext cx="8894863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cap="all" spc="600" sz="30000">
                <a:solidFill>
                  <a:srgbClr val="CE54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CE5443"/>
                </a:solidFill>
              </a:rPr>
              <a:t>2023</a:t>
            </a:r>
          </a:p>
        </p:txBody>
      </p:sp>
      <p:pic>
        <p:nvPicPr>
          <p:cNvPr id="981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14782" r="0" b="9809"/>
          <a:stretch>
            <a:fillRect/>
          </a:stretch>
        </p:blipFill>
        <p:spPr>
          <a:xfrm>
            <a:off x="6516094" y="7403869"/>
            <a:ext cx="13264613" cy="43448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4" name="Group"/>
          <p:cNvGrpSpPr/>
          <p:nvPr/>
        </p:nvGrpSpPr>
        <p:grpSpPr>
          <a:xfrm>
            <a:off x="7175500" y="2774147"/>
            <a:ext cx="11945943" cy="4573514"/>
            <a:chOff x="0" y="0"/>
            <a:chExt cx="11945942" cy="4573513"/>
          </a:xfrm>
        </p:grpSpPr>
        <p:pic>
          <p:nvPicPr>
            <p:cNvPr id="98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9273" r="0" b="0"/>
            <a:stretch>
              <a:fillRect/>
            </a:stretch>
          </p:blipFill>
          <p:spPr>
            <a:xfrm>
              <a:off x="0" y="0"/>
              <a:ext cx="11945941" cy="4573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2491" r="0" b="86154"/>
            <a:stretch>
              <a:fillRect/>
            </a:stretch>
          </p:blipFill>
          <p:spPr>
            <a:xfrm>
              <a:off x="1" y="9609"/>
              <a:ext cx="11945942" cy="643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Automotive Landscape"/>
          <p:cNvSpPr txBox="1"/>
          <p:nvPr/>
        </p:nvSpPr>
        <p:spPr>
          <a:xfrm>
            <a:off x="5378747" y="1275541"/>
            <a:ext cx="1388050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Automotive</a:t>
            </a:r>
            <a:r>
              <a:rPr>
                <a:solidFill>
                  <a:srgbClr val="3A3A3A"/>
                </a:solidFill>
              </a:rPr>
              <a:t> Landscape</a:t>
            </a:r>
          </a:p>
        </p:txBody>
      </p:sp>
      <p:pic>
        <p:nvPicPr>
          <p:cNvPr id="9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8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989" name="What does this mean for me?"/>
          <p:cNvSpPr txBox="1"/>
          <p:nvPr/>
        </p:nvSpPr>
        <p:spPr>
          <a:xfrm>
            <a:off x="891269" y="3647085"/>
            <a:ext cx="1752070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cap="all" spc="159" sz="8000" u="sng">
                <a:solidFill>
                  <a:srgbClr val="CE54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CFAED"/>
                </a:solidFill>
              </a:defRPr>
            </a:pPr>
            <a:r>
              <a:rPr>
                <a:solidFill>
                  <a:srgbClr val="CE5443"/>
                </a:solidFill>
              </a:rPr>
              <a:t>What does this mean for me?</a:t>
            </a:r>
          </a:p>
        </p:txBody>
      </p:sp>
      <p:sp>
        <p:nvSpPr>
          <p:cNvPr id="990" name="71% of consumers consider online purchase for their next vehicle.…"/>
          <p:cNvSpPr txBox="1"/>
          <p:nvPr/>
        </p:nvSpPr>
        <p:spPr>
          <a:xfrm>
            <a:off x="713494" y="5068093"/>
            <a:ext cx="23211011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1016000" indent="-1016000" algn="l">
              <a:lnSpc>
                <a:spcPct val="130000"/>
              </a:lnSpc>
              <a:buSzPct val="123000"/>
              <a:buChar char="•"/>
              <a:defRPr cap="all" spc="79" sz="4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71% of consumers consider online purchase for their next vehicle.</a:t>
            </a:r>
          </a:p>
          <a:p>
            <a:pPr marL="1016000" indent="-1016000" algn="l">
              <a:lnSpc>
                <a:spcPct val="130000"/>
              </a:lnSpc>
              <a:buSzPct val="123000"/>
              <a:buChar char="•"/>
              <a:defRPr cap="all" spc="79" sz="4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Interest Rates, vehicle pricing, the EV landscape, supply (and many other issues) are causing customers to consider brands and models they did not consider previously.</a:t>
            </a:r>
          </a:p>
          <a:p>
            <a:pPr marL="1016000" indent="-1016000" algn="l">
              <a:lnSpc>
                <a:spcPct val="130000"/>
              </a:lnSpc>
              <a:buSzPct val="123000"/>
              <a:buChar char="•"/>
              <a:defRPr cap="all" spc="79" sz="4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Research and purchasing decisions are picking up pace.</a:t>
            </a:r>
          </a:p>
          <a:p>
            <a:pPr marL="1016000" indent="-1016000" algn="l">
              <a:lnSpc>
                <a:spcPct val="130000"/>
              </a:lnSpc>
              <a:buSzPct val="123000"/>
              <a:buChar char="•"/>
              <a:defRPr cap="all" spc="79" sz="4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Historically low Loyalty</a:t>
            </a:r>
          </a:p>
        </p:txBody>
      </p:sp>
      <p:sp>
        <p:nvSpPr>
          <p:cNvPr id="991" name="Means: Being in front of your customers is more important than ever!"/>
          <p:cNvSpPr txBox="1"/>
          <p:nvPr/>
        </p:nvSpPr>
        <p:spPr>
          <a:xfrm>
            <a:off x="1745418" y="9841901"/>
            <a:ext cx="20658437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b="1" cap="all" spc="159" sz="8000">
                <a:solidFill>
                  <a:srgbClr val="CE54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Means: Being in front of your customers is more important than ever!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1.jpeg" descr="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944" y="-28346"/>
            <a:ext cx="25342786" cy="14255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Automotive Landscape"/>
          <p:cNvSpPr txBox="1"/>
          <p:nvPr/>
        </p:nvSpPr>
        <p:spPr>
          <a:xfrm>
            <a:off x="5378747" y="1275541"/>
            <a:ext cx="1388050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Automotive</a:t>
            </a:r>
            <a:r>
              <a:rPr>
                <a:solidFill>
                  <a:srgbClr val="3A3A3A"/>
                </a:solidFill>
              </a:rPr>
              <a:t> Landscape</a:t>
            </a:r>
          </a:p>
        </p:txBody>
      </p:sp>
      <p:pic>
        <p:nvPicPr>
          <p:cNvPr id="9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95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_Dealer Guidebook 2023  (1) 18.png" descr="_Dealer Guidebook 2023  (1) 18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80097"/>
          <a:stretch>
            <a:fillRect/>
          </a:stretch>
        </p:blipFill>
        <p:spPr>
          <a:xfrm>
            <a:off x="536674" y="5969200"/>
            <a:ext cx="10599300" cy="2729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97" name="_Dealer Guidebook 2023  (1) 18.png" descr="_Dealer Guidebook 2023  (1) 18.png"/>
          <p:cNvPicPr>
            <a:picLocks noChangeAspect="1"/>
          </p:cNvPicPr>
          <p:nvPr/>
        </p:nvPicPr>
        <p:blipFill>
          <a:blip r:embed="rId4">
            <a:extLst/>
          </a:blip>
          <a:srcRect l="0" t="28673" r="0" b="0"/>
          <a:stretch>
            <a:fillRect/>
          </a:stretch>
        </p:blipFill>
        <p:spPr>
          <a:xfrm>
            <a:off x="11784619" y="2916965"/>
            <a:ext cx="11337676" cy="104646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Automotive Landscape"/>
          <p:cNvSpPr txBox="1"/>
          <p:nvPr/>
        </p:nvSpPr>
        <p:spPr>
          <a:xfrm>
            <a:off x="5378747" y="1270000"/>
            <a:ext cx="13880506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Automotive</a:t>
            </a:r>
            <a:r>
              <a:rPr>
                <a:solidFill>
                  <a:srgbClr val="3A3A3A"/>
                </a:solidFill>
              </a:rPr>
              <a:t> Landscape</a:t>
            </a:r>
          </a:p>
        </p:txBody>
      </p:sp>
      <p:pic>
        <p:nvPicPr>
          <p:cNvPr id="10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_Dealer Guidebook 2023  (1) 18.png" descr="_Dealer Guidebook 2023  (1) 18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80097"/>
          <a:stretch>
            <a:fillRect/>
          </a:stretch>
        </p:blipFill>
        <p:spPr>
          <a:xfrm>
            <a:off x="536674" y="5969200"/>
            <a:ext cx="10599300" cy="2729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3" name="_Dealer Guidebook 2023  (1) 18.png" descr="_Dealer Guidebook 2023  (1) 18.png"/>
          <p:cNvPicPr>
            <a:picLocks noChangeAspect="1"/>
          </p:cNvPicPr>
          <p:nvPr/>
        </p:nvPicPr>
        <p:blipFill>
          <a:blip r:embed="rId4">
            <a:extLst/>
          </a:blip>
          <a:srcRect l="0" t="28673" r="0" b="0"/>
          <a:stretch>
            <a:fillRect/>
          </a:stretch>
        </p:blipFill>
        <p:spPr>
          <a:xfrm>
            <a:off x="11784619" y="2916965"/>
            <a:ext cx="11337676" cy="104646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4" name="Line"/>
          <p:cNvSpPr/>
          <p:nvPr/>
        </p:nvSpPr>
        <p:spPr>
          <a:xfrm flipH="1" flipV="1">
            <a:off x="15106625" y="5819742"/>
            <a:ext cx="1730297" cy="7034015"/>
          </a:xfrm>
          <a:prstGeom prst="line">
            <a:avLst/>
          </a:prstGeom>
          <a:ln w="101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5" name="Line"/>
          <p:cNvSpPr/>
          <p:nvPr/>
        </p:nvSpPr>
        <p:spPr>
          <a:xfrm flipV="1">
            <a:off x="18064530" y="5819742"/>
            <a:ext cx="1740127" cy="7034015"/>
          </a:xfrm>
          <a:prstGeom prst="line">
            <a:avLst/>
          </a:prstGeom>
          <a:ln w="101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6" name="Line"/>
          <p:cNvSpPr/>
          <p:nvPr/>
        </p:nvSpPr>
        <p:spPr>
          <a:xfrm>
            <a:off x="15067570" y="5845959"/>
            <a:ext cx="4771628" cy="1"/>
          </a:xfrm>
          <a:prstGeom prst="line">
            <a:avLst/>
          </a:prstGeom>
          <a:ln w="101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7" name="Line"/>
          <p:cNvSpPr/>
          <p:nvPr/>
        </p:nvSpPr>
        <p:spPr>
          <a:xfrm>
            <a:off x="16791815" y="12836348"/>
            <a:ext cx="1297736" cy="1"/>
          </a:xfrm>
          <a:prstGeom prst="line">
            <a:avLst/>
          </a:prstGeom>
          <a:ln w="101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Automotive Landscape"/>
          <p:cNvSpPr txBox="1"/>
          <p:nvPr/>
        </p:nvSpPr>
        <p:spPr>
          <a:xfrm>
            <a:off x="5378747" y="1270000"/>
            <a:ext cx="13880506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Automotive</a:t>
            </a:r>
            <a:r>
              <a:rPr>
                <a:solidFill>
                  <a:srgbClr val="3A3A3A"/>
                </a:solidFill>
              </a:rPr>
              <a:t> Landscape</a:t>
            </a:r>
          </a:p>
        </p:txBody>
      </p:sp>
      <p:pic>
        <p:nvPicPr>
          <p:cNvPr id="10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1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2" name="_Dealer Guidebook 2023  (1) 13.png" descr="_Dealer Guidebook 2023  (1) 13.png"/>
          <p:cNvPicPr>
            <a:picLocks noChangeAspect="1"/>
          </p:cNvPicPr>
          <p:nvPr/>
        </p:nvPicPr>
        <p:blipFill>
          <a:blip r:embed="rId4">
            <a:extLst/>
          </a:blip>
          <a:srcRect l="0" t="7823" r="0" b="66568"/>
          <a:stretch>
            <a:fillRect/>
          </a:stretch>
        </p:blipFill>
        <p:spPr>
          <a:xfrm>
            <a:off x="-393399" y="6239205"/>
            <a:ext cx="11528152" cy="3820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3" name="_Dealer Guidebook 2023  (1) 13.png" descr="_Dealer Guidebook 2023  (1) 13.png"/>
          <p:cNvPicPr>
            <a:picLocks noChangeAspect="1"/>
          </p:cNvPicPr>
          <p:nvPr/>
        </p:nvPicPr>
        <p:blipFill>
          <a:blip r:embed="rId4">
            <a:extLst/>
          </a:blip>
          <a:srcRect l="2299" t="33820" r="0" b="9653"/>
          <a:stretch>
            <a:fillRect/>
          </a:stretch>
        </p:blipFill>
        <p:spPr>
          <a:xfrm>
            <a:off x="10896016" y="3240021"/>
            <a:ext cx="13114638" cy="9818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Automotive Landscape"/>
          <p:cNvSpPr txBox="1"/>
          <p:nvPr/>
        </p:nvSpPr>
        <p:spPr>
          <a:xfrm>
            <a:off x="5378747" y="1270000"/>
            <a:ext cx="13880506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Automotive</a:t>
            </a:r>
            <a:r>
              <a:rPr>
                <a:solidFill>
                  <a:srgbClr val="3A3A3A"/>
                </a:solidFill>
              </a:rPr>
              <a:t> Landscape</a:t>
            </a:r>
          </a:p>
        </p:txBody>
      </p:sp>
      <p:pic>
        <p:nvPicPr>
          <p:cNvPr id="10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7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8" name="_Dealer Guidebook 2023  (1) 13.png" descr="_Dealer Guidebook 2023  (1) 13.png"/>
          <p:cNvPicPr>
            <a:picLocks noChangeAspect="1"/>
          </p:cNvPicPr>
          <p:nvPr/>
        </p:nvPicPr>
        <p:blipFill>
          <a:blip r:embed="rId4">
            <a:extLst/>
          </a:blip>
          <a:srcRect l="0" t="7823" r="0" b="66568"/>
          <a:stretch>
            <a:fillRect/>
          </a:stretch>
        </p:blipFill>
        <p:spPr>
          <a:xfrm>
            <a:off x="-393399" y="6239205"/>
            <a:ext cx="11528152" cy="3820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9" name="_Dealer Guidebook 2023  (1) 13.png" descr="_Dealer Guidebook 2023  (1) 13.png"/>
          <p:cNvPicPr>
            <a:picLocks noChangeAspect="1"/>
          </p:cNvPicPr>
          <p:nvPr/>
        </p:nvPicPr>
        <p:blipFill>
          <a:blip r:embed="rId4">
            <a:extLst/>
          </a:blip>
          <a:srcRect l="2299" t="33820" r="0" b="9653"/>
          <a:stretch>
            <a:fillRect/>
          </a:stretch>
        </p:blipFill>
        <p:spPr>
          <a:xfrm>
            <a:off x="10896016" y="3240021"/>
            <a:ext cx="13114638" cy="9818807"/>
          </a:xfrm>
          <a:prstGeom prst="rect">
            <a:avLst/>
          </a:prstGeom>
          <a:ln w="12700">
            <a:miter lim="400000"/>
          </a:ln>
        </p:spPr>
      </p:pic>
      <p:sp>
        <p:nvSpPr>
          <p:cNvPr id="1020" name="Circle"/>
          <p:cNvSpPr/>
          <p:nvPr/>
        </p:nvSpPr>
        <p:spPr>
          <a:xfrm>
            <a:off x="6177925" y="7527065"/>
            <a:ext cx="1168401" cy="1168401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Automotive Landscape"/>
          <p:cNvSpPr txBox="1"/>
          <p:nvPr/>
        </p:nvSpPr>
        <p:spPr>
          <a:xfrm>
            <a:off x="5382865" y="1270000"/>
            <a:ext cx="13880506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Automotive</a:t>
            </a:r>
            <a:r>
              <a:rPr>
                <a:solidFill>
                  <a:srgbClr val="3A3A3A"/>
                </a:solidFill>
              </a:rPr>
              <a:t> Landscape</a:t>
            </a:r>
          </a:p>
        </p:txBody>
      </p:sp>
      <p:pic>
        <p:nvPicPr>
          <p:cNvPr id="10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4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34% of Shoppers DON’T Utilize Google Search Along Their Path to Purchase"/>
          <p:cNvSpPr txBox="1"/>
          <p:nvPr/>
        </p:nvSpPr>
        <p:spPr>
          <a:xfrm>
            <a:off x="2972264" y="5841999"/>
            <a:ext cx="18439472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6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34% of Shoppers DON’T Utilize Google Search Along Their Path to Purchase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_Dealer Guidebook 2023  (1) 15.png" descr="_Dealer Guidebook 2023  (1) 15.png"/>
          <p:cNvPicPr>
            <a:picLocks noChangeAspect="1"/>
          </p:cNvPicPr>
          <p:nvPr/>
        </p:nvPicPr>
        <p:blipFill>
          <a:blip r:embed="rId2">
            <a:extLst/>
          </a:blip>
          <a:srcRect l="2612" t="35484" r="0" b="17330"/>
          <a:stretch>
            <a:fillRect/>
          </a:stretch>
        </p:blipFill>
        <p:spPr>
          <a:xfrm>
            <a:off x="9899930" y="4127448"/>
            <a:ext cx="14817602" cy="9290203"/>
          </a:xfrm>
          <a:prstGeom prst="rect">
            <a:avLst/>
          </a:prstGeom>
          <a:ln w="12700">
            <a:miter lim="400000"/>
          </a:ln>
        </p:spPr>
      </p:pic>
      <p:sp>
        <p:nvSpPr>
          <p:cNvPr id="1028" name="Automotive Landscape"/>
          <p:cNvSpPr txBox="1"/>
          <p:nvPr/>
        </p:nvSpPr>
        <p:spPr>
          <a:xfrm>
            <a:off x="5378747" y="1270000"/>
            <a:ext cx="13880506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Automotive</a:t>
            </a:r>
            <a:r>
              <a:rPr>
                <a:solidFill>
                  <a:srgbClr val="3A3A3A"/>
                </a:solidFill>
              </a:rPr>
              <a:t> Landscape</a:t>
            </a:r>
          </a:p>
        </p:txBody>
      </p:sp>
      <p:pic>
        <p:nvPicPr>
          <p:cNvPr id="10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0" name="Image" descr="Image"/>
          <p:cNvPicPr>
            <a:picLocks noChangeAspect="1"/>
          </p:cNvPicPr>
          <p:nvPr/>
        </p:nvPicPr>
        <p:blipFill>
          <a:blip r:embed="rId4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1" name="_Dealer Guidebook 2023  (1) 15.png" descr="_Dealer Guidebook 2023  (1) 15.png"/>
          <p:cNvPicPr>
            <a:picLocks noChangeAspect="1"/>
          </p:cNvPicPr>
          <p:nvPr/>
        </p:nvPicPr>
        <p:blipFill>
          <a:blip r:embed="rId2">
            <a:extLst/>
          </a:blip>
          <a:srcRect l="3974" t="7877" r="5759" b="71863"/>
          <a:stretch>
            <a:fillRect/>
          </a:stretch>
        </p:blipFill>
        <p:spPr>
          <a:xfrm>
            <a:off x="77661" y="6683904"/>
            <a:ext cx="9741339" cy="2829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11413" y="12479458"/>
            <a:ext cx="21361950" cy="660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76814" y="12484651"/>
            <a:ext cx="715101" cy="650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655" y="12479458"/>
            <a:ext cx="21361949" cy="660614"/>
          </a:xfrm>
          <a:prstGeom prst="rect">
            <a:avLst/>
          </a:prstGeom>
          <a:ln w="12700">
            <a:miter lim="400000"/>
          </a:ln>
        </p:spPr>
      </p:pic>
      <p:sp>
        <p:nvSpPr>
          <p:cNvPr id="1036" name="Rectangle"/>
          <p:cNvSpPr/>
          <p:nvPr/>
        </p:nvSpPr>
        <p:spPr>
          <a:xfrm>
            <a:off x="15729424" y="536811"/>
            <a:ext cx="9488579" cy="2262544"/>
          </a:xfrm>
          <a:prstGeom prst="rect">
            <a:avLst/>
          </a:prstGeom>
          <a:solidFill>
            <a:srgbClr val="DE3B27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algn="l" defTabSz="820737">
              <a:defRPr sz="3200">
                <a:solidFill>
                  <a:srgbClr val="000000"/>
                </a:solidFill>
              </a:defRPr>
            </a:pPr>
          </a:p>
        </p:txBody>
      </p:sp>
      <p:sp>
        <p:nvSpPr>
          <p:cNvPr id="1037" name="SAMPLE DATA"/>
          <p:cNvSpPr txBox="1"/>
          <p:nvPr/>
        </p:nvSpPr>
        <p:spPr>
          <a:xfrm>
            <a:off x="16138800" y="554253"/>
            <a:ext cx="13722243" cy="1362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3427412">
              <a:lnSpc>
                <a:spcPct val="90000"/>
              </a:lnSpc>
              <a:spcBef>
                <a:spcPts val="6300"/>
              </a:spcBef>
              <a:defRPr b="1" spc="399" sz="8000">
                <a:solidFill>
                  <a:srgbClr val="FBF6E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SAMPLE DATA</a:t>
            </a:r>
          </a:p>
        </p:txBody>
      </p:sp>
      <p:pic>
        <p:nvPicPr>
          <p:cNvPr id="10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32886" y="1279330"/>
            <a:ext cx="12046815" cy="9631632"/>
          </a:xfrm>
          <a:prstGeom prst="rect">
            <a:avLst/>
          </a:prstGeom>
          <a:ln w="12700">
            <a:miter lim="400000"/>
          </a:ln>
        </p:spPr>
      </p:pic>
      <p:sp>
        <p:nvSpPr>
          <p:cNvPr id="1039" name="Rectangle"/>
          <p:cNvSpPr/>
          <p:nvPr/>
        </p:nvSpPr>
        <p:spPr>
          <a:xfrm>
            <a:off x="14747430" y="3737416"/>
            <a:ext cx="4319118" cy="785220"/>
          </a:xfrm>
          <a:prstGeom prst="rect">
            <a:avLst/>
          </a:prstGeom>
          <a:ln w="50800">
            <a:solidFill>
              <a:srgbClr val="4472C4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0" name="Rectangle"/>
          <p:cNvSpPr/>
          <p:nvPr/>
        </p:nvSpPr>
        <p:spPr>
          <a:xfrm>
            <a:off x="14747430" y="5490932"/>
            <a:ext cx="4319118" cy="785220"/>
          </a:xfrm>
          <a:prstGeom prst="rect">
            <a:avLst/>
          </a:prstGeom>
          <a:ln w="50800">
            <a:solidFill>
              <a:srgbClr val="ED7D30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1" name="Rectangle"/>
          <p:cNvSpPr/>
          <p:nvPr/>
        </p:nvSpPr>
        <p:spPr>
          <a:xfrm>
            <a:off x="14747430" y="7118194"/>
            <a:ext cx="4319118" cy="785220"/>
          </a:xfrm>
          <a:prstGeom prst="rect">
            <a:avLst/>
          </a:prstGeom>
          <a:ln w="50800">
            <a:solidFill>
              <a:srgbClr val="A5A5A5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2" name="Rectangle"/>
          <p:cNvSpPr/>
          <p:nvPr/>
        </p:nvSpPr>
        <p:spPr>
          <a:xfrm>
            <a:off x="14747430" y="8745456"/>
            <a:ext cx="4319118" cy="785220"/>
          </a:xfrm>
          <a:prstGeom prst="rect">
            <a:avLst/>
          </a:prstGeom>
          <a:ln w="50800">
            <a:solidFill>
              <a:srgbClr val="FCC000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3" name="Rectangle"/>
          <p:cNvSpPr/>
          <p:nvPr/>
        </p:nvSpPr>
        <p:spPr>
          <a:xfrm>
            <a:off x="14747430" y="10124652"/>
            <a:ext cx="4319118" cy="785220"/>
          </a:xfrm>
          <a:prstGeom prst="rect">
            <a:avLst/>
          </a:prstGeom>
          <a:ln w="50800">
            <a:solidFill>
              <a:srgbClr val="5B9BD5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4" name="Rectangle"/>
          <p:cNvSpPr/>
          <p:nvPr/>
        </p:nvSpPr>
        <p:spPr>
          <a:xfrm>
            <a:off x="14747430" y="11630651"/>
            <a:ext cx="4319118" cy="785220"/>
          </a:xfrm>
          <a:prstGeom prst="rect">
            <a:avLst/>
          </a:prstGeom>
          <a:ln w="508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5" name="40,417,429"/>
          <p:cNvSpPr txBox="1"/>
          <p:nvPr/>
        </p:nvSpPr>
        <p:spPr>
          <a:xfrm>
            <a:off x="15419692" y="3736325"/>
            <a:ext cx="297459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4500">
                <a:solidFill>
                  <a:srgbClr val="4472C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40,417,429</a:t>
            </a:r>
          </a:p>
        </p:txBody>
      </p:sp>
      <p:sp>
        <p:nvSpPr>
          <p:cNvPr id="1046" name="719,769"/>
          <p:cNvSpPr txBox="1"/>
          <p:nvPr/>
        </p:nvSpPr>
        <p:spPr>
          <a:xfrm>
            <a:off x="15816924" y="5489842"/>
            <a:ext cx="218012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4500">
                <a:solidFill>
                  <a:srgbClr val="ED7D3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719,769</a:t>
            </a:r>
          </a:p>
        </p:txBody>
      </p:sp>
      <p:sp>
        <p:nvSpPr>
          <p:cNvPr id="1047" name="1,002,673"/>
          <p:cNvSpPr txBox="1"/>
          <p:nvPr/>
        </p:nvSpPr>
        <p:spPr>
          <a:xfrm>
            <a:off x="15578613" y="7117104"/>
            <a:ext cx="265675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4500">
                <a:solidFill>
                  <a:srgbClr val="A5A5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1,002,673</a:t>
            </a:r>
          </a:p>
        </p:txBody>
      </p:sp>
      <p:sp>
        <p:nvSpPr>
          <p:cNvPr id="1048" name="246,207"/>
          <p:cNvSpPr txBox="1"/>
          <p:nvPr/>
        </p:nvSpPr>
        <p:spPr>
          <a:xfrm>
            <a:off x="15816924" y="8744366"/>
            <a:ext cx="218012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4500">
                <a:solidFill>
                  <a:srgbClr val="FCC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246,207</a:t>
            </a:r>
          </a:p>
        </p:txBody>
      </p:sp>
      <p:sp>
        <p:nvSpPr>
          <p:cNvPr id="1049" name="23,269"/>
          <p:cNvSpPr txBox="1"/>
          <p:nvPr/>
        </p:nvSpPr>
        <p:spPr>
          <a:xfrm>
            <a:off x="15975844" y="10123561"/>
            <a:ext cx="186228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4500">
                <a:solidFill>
                  <a:srgbClr val="5B9B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23,269</a:t>
            </a:r>
          </a:p>
        </p:txBody>
      </p:sp>
      <p:sp>
        <p:nvSpPr>
          <p:cNvPr id="1050" name="9,501"/>
          <p:cNvSpPr txBox="1"/>
          <p:nvPr/>
        </p:nvSpPr>
        <p:spPr>
          <a:xfrm>
            <a:off x="16134765" y="11629560"/>
            <a:ext cx="154444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45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9,501</a:t>
            </a:r>
          </a:p>
        </p:txBody>
      </p:sp>
      <p:sp>
        <p:nvSpPr>
          <p:cNvPr id="1051" name="Over 40 million impressions delivered to people in the market for New or Used Vehicles."/>
          <p:cNvSpPr txBox="1"/>
          <p:nvPr/>
        </p:nvSpPr>
        <p:spPr>
          <a:xfrm>
            <a:off x="19300187" y="3850625"/>
            <a:ext cx="420036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1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Over 40 million impressions delivered to people in the market for New or Used Vehicles.</a:t>
            </a:r>
          </a:p>
        </p:txBody>
      </p:sp>
      <p:sp>
        <p:nvSpPr>
          <p:cNvPr id="1052" name="Over 700k views delivered to people in the market a Vehicle."/>
          <p:cNvSpPr txBox="1"/>
          <p:nvPr/>
        </p:nvSpPr>
        <p:spPr>
          <a:xfrm>
            <a:off x="19300187" y="5604142"/>
            <a:ext cx="420036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1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Over 700k views delivered to people in the market a Vehicle.</a:t>
            </a:r>
          </a:p>
        </p:txBody>
      </p:sp>
      <p:sp>
        <p:nvSpPr>
          <p:cNvPr id="1053" name="Over 1 million clicks by people in the market."/>
          <p:cNvSpPr txBox="1"/>
          <p:nvPr/>
        </p:nvSpPr>
        <p:spPr>
          <a:xfrm>
            <a:off x="19300187" y="7345704"/>
            <a:ext cx="420036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1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Over 1 million clicks by people in the market.</a:t>
            </a:r>
          </a:p>
        </p:txBody>
      </p:sp>
      <p:sp>
        <p:nvSpPr>
          <p:cNvPr id="1054" name="Total New &amp; Used VDPs."/>
          <p:cNvSpPr txBox="1"/>
          <p:nvPr/>
        </p:nvSpPr>
        <p:spPr>
          <a:xfrm>
            <a:off x="19300187" y="8972966"/>
            <a:ext cx="420036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1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Total New &amp; Used VDPs.</a:t>
            </a:r>
          </a:p>
        </p:txBody>
      </p:sp>
      <p:sp>
        <p:nvSpPr>
          <p:cNvPr id="1055" name="Total Leads; Forms, Calls, Chats, Driving Directions, Store Visits…etc."/>
          <p:cNvSpPr txBox="1"/>
          <p:nvPr/>
        </p:nvSpPr>
        <p:spPr>
          <a:xfrm>
            <a:off x="19300187" y="10237861"/>
            <a:ext cx="420036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1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Total Leads; Forms, Calls, Chats, Driving Directions, Store Visits…etc.</a:t>
            </a:r>
          </a:p>
        </p:txBody>
      </p:sp>
      <p:sp>
        <p:nvSpPr>
          <p:cNvPr id="1056" name="Total New &amp; Used Cars sold."/>
          <p:cNvSpPr txBox="1"/>
          <p:nvPr/>
        </p:nvSpPr>
        <p:spPr>
          <a:xfrm>
            <a:off x="19300187" y="11858160"/>
            <a:ext cx="420036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1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Total New &amp; Used Cars sold.</a:t>
            </a:r>
          </a:p>
        </p:txBody>
      </p:sp>
      <p:pic>
        <p:nvPicPr>
          <p:cNvPr id="1057" name="Picture 20" descr="Picture 2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53324" y="603458"/>
            <a:ext cx="1050963" cy="1050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8" name="Picture 23" descr="Picture 2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70507" y="957510"/>
            <a:ext cx="992043" cy="992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9" name="Picture 22" descr="Picture 2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58578" y="444662"/>
            <a:ext cx="856958" cy="781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0" name="Picture 26" descr="Picture 2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170647" y="1039748"/>
            <a:ext cx="827566" cy="827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1" name="Picture 21" descr="Picture 2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15256" y="549328"/>
            <a:ext cx="1159223" cy="1159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2" name="Picture 34" descr="Picture 34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759398" y="990735"/>
            <a:ext cx="977077" cy="925593"/>
          </a:xfrm>
          <a:prstGeom prst="rect">
            <a:avLst/>
          </a:prstGeom>
          <a:ln w="12700">
            <a:miter lim="400000"/>
          </a:ln>
        </p:spPr>
      </p:pic>
      <p:sp>
        <p:nvSpPr>
          <p:cNvPr id="1063" name="Awareness…"/>
          <p:cNvSpPr txBox="1"/>
          <p:nvPr/>
        </p:nvSpPr>
        <p:spPr>
          <a:xfrm>
            <a:off x="1352123" y="7249535"/>
            <a:ext cx="3499397" cy="463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96875" indent="-396875" algn="l" defTabSz="825500">
              <a:lnSpc>
                <a:spcPct val="150000"/>
              </a:lnSpc>
              <a:buSzPct val="125000"/>
              <a:buChar char="•"/>
              <a:defRPr b="1" sz="350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Awareness</a:t>
            </a:r>
          </a:p>
          <a:p>
            <a:pPr marL="396875" indent="-396875" algn="l" defTabSz="825500">
              <a:lnSpc>
                <a:spcPct val="150000"/>
              </a:lnSpc>
              <a:buSzPct val="125000"/>
              <a:buChar char="•"/>
              <a:defRPr b="1" sz="350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Interest</a:t>
            </a:r>
          </a:p>
          <a:p>
            <a:pPr marL="396875" indent="-396875" algn="l" defTabSz="825500">
              <a:lnSpc>
                <a:spcPct val="150000"/>
              </a:lnSpc>
              <a:buSzPct val="125000"/>
              <a:buChar char="•"/>
              <a:defRPr b="1" sz="350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Consideration</a:t>
            </a:r>
          </a:p>
          <a:p>
            <a:pPr marL="396875" indent="-396875" algn="l" defTabSz="825500">
              <a:lnSpc>
                <a:spcPct val="150000"/>
              </a:lnSpc>
              <a:buSzPct val="125000"/>
              <a:buChar char="•"/>
              <a:defRPr b="1" sz="350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Engagement</a:t>
            </a:r>
          </a:p>
          <a:p>
            <a:pPr marL="396875" indent="-396875" algn="l" defTabSz="825500">
              <a:lnSpc>
                <a:spcPct val="150000"/>
              </a:lnSpc>
              <a:buSzPct val="125000"/>
              <a:buChar char="•"/>
              <a:defRPr b="1" sz="350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Decision</a:t>
            </a:r>
          </a:p>
          <a:p>
            <a:pPr marL="396875" indent="-396875" algn="l" defTabSz="825500">
              <a:lnSpc>
                <a:spcPct val="150000"/>
              </a:lnSpc>
              <a:buSzPct val="125000"/>
              <a:buChar char="•"/>
              <a:defRPr b="1" sz="350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Purchase</a:t>
            </a:r>
          </a:p>
        </p:txBody>
      </p:sp>
      <p:sp>
        <p:nvSpPr>
          <p:cNvPr id="1064" name="IMPRESSIONS"/>
          <p:cNvSpPr txBox="1"/>
          <p:nvPr/>
        </p:nvSpPr>
        <p:spPr>
          <a:xfrm>
            <a:off x="7433965" y="3282773"/>
            <a:ext cx="364276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IMPRESSIONS</a:t>
            </a:r>
          </a:p>
        </p:txBody>
      </p:sp>
      <p:sp>
        <p:nvSpPr>
          <p:cNvPr id="1065" name="VIEWS"/>
          <p:cNvSpPr txBox="1"/>
          <p:nvPr/>
        </p:nvSpPr>
        <p:spPr>
          <a:xfrm>
            <a:off x="8379644" y="5080280"/>
            <a:ext cx="175141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VIEWS</a:t>
            </a:r>
          </a:p>
        </p:txBody>
      </p:sp>
      <p:sp>
        <p:nvSpPr>
          <p:cNvPr id="1066" name="CLICKS"/>
          <p:cNvSpPr txBox="1"/>
          <p:nvPr/>
        </p:nvSpPr>
        <p:spPr>
          <a:xfrm>
            <a:off x="8353712" y="6534345"/>
            <a:ext cx="200516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CLICKS</a:t>
            </a:r>
          </a:p>
        </p:txBody>
      </p:sp>
      <p:sp>
        <p:nvSpPr>
          <p:cNvPr id="1067" name="VDPS"/>
          <p:cNvSpPr txBox="1"/>
          <p:nvPr/>
        </p:nvSpPr>
        <p:spPr>
          <a:xfrm>
            <a:off x="8506520" y="8053958"/>
            <a:ext cx="149765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VDPS</a:t>
            </a:r>
          </a:p>
        </p:txBody>
      </p:sp>
      <p:sp>
        <p:nvSpPr>
          <p:cNvPr id="1068" name="LEADS"/>
          <p:cNvSpPr txBox="1"/>
          <p:nvPr/>
        </p:nvSpPr>
        <p:spPr>
          <a:xfrm>
            <a:off x="8438296" y="9580710"/>
            <a:ext cx="183599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LEADS</a:t>
            </a:r>
          </a:p>
        </p:txBody>
      </p:sp>
      <p:sp>
        <p:nvSpPr>
          <p:cNvPr id="1069" name="12 month look at a 5 rooftop dealer group"/>
          <p:cNvSpPr txBox="1"/>
          <p:nvPr/>
        </p:nvSpPr>
        <p:spPr>
          <a:xfrm>
            <a:off x="16229314" y="1916675"/>
            <a:ext cx="7611270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12 month look at a 5 rooftop dealer group</a:t>
            </a:r>
          </a:p>
        </p:txBody>
      </p:sp>
      <p:sp>
        <p:nvSpPr>
          <p:cNvPr id="1070" name="Oval"/>
          <p:cNvSpPr/>
          <p:nvPr/>
        </p:nvSpPr>
        <p:spPr>
          <a:xfrm>
            <a:off x="7463680" y="10390058"/>
            <a:ext cx="3583337" cy="1991252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71" name="SALES"/>
          <p:cNvSpPr txBox="1"/>
          <p:nvPr/>
        </p:nvSpPr>
        <p:spPr>
          <a:xfrm>
            <a:off x="8452311" y="11030084"/>
            <a:ext cx="180796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b="1"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Rectangle"/>
          <p:cNvSpPr/>
          <p:nvPr/>
        </p:nvSpPr>
        <p:spPr>
          <a:xfrm>
            <a:off x="-124532" y="-162154"/>
            <a:ext cx="24633064" cy="14040308"/>
          </a:xfrm>
          <a:prstGeom prst="rect">
            <a:avLst/>
          </a:prstGeom>
          <a:solidFill>
            <a:srgbClr val="CE54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74" name="Thanks!"/>
          <p:cNvSpPr txBox="1"/>
          <p:nvPr/>
        </p:nvSpPr>
        <p:spPr>
          <a:xfrm>
            <a:off x="1207958" y="10612159"/>
            <a:ext cx="609538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b="1" cap="all" spc="300" sz="10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5E5E5E"/>
                </a:solidFill>
              </a:defRPr>
            </a:pPr>
            <a:r>
              <a:rPr>
                <a:solidFill>
                  <a:srgbClr val="3A3A3A"/>
                </a:solidFill>
              </a:rPr>
              <a:t>Thanks!</a:t>
            </a:r>
          </a:p>
        </p:txBody>
      </p:sp>
      <p:pic>
        <p:nvPicPr>
          <p:cNvPr id="10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0299" y="742499"/>
            <a:ext cx="14153342" cy="7649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728" y="742499"/>
            <a:ext cx="638435" cy="580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93756" y="1872639"/>
            <a:ext cx="8446429" cy="9970722"/>
          </a:xfrm>
          <a:prstGeom prst="rect">
            <a:avLst/>
          </a:prstGeom>
          <a:ln w="12700">
            <a:miter lim="400000"/>
          </a:ln>
        </p:spPr>
      </p:pic>
      <p:sp>
        <p:nvSpPr>
          <p:cNvPr id="1078" name="From the max connect family"/>
          <p:cNvSpPr txBox="1"/>
          <p:nvPr/>
        </p:nvSpPr>
        <p:spPr>
          <a:xfrm>
            <a:off x="1285875" y="12020550"/>
            <a:ext cx="81641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cap="all" spc="107" sz="36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5E5E5E"/>
                </a:solidFill>
              </a:defRPr>
            </a:pPr>
            <a:r>
              <a:rPr>
                <a:solidFill>
                  <a:srgbClr val="FAF6EE"/>
                </a:solidFill>
              </a:rPr>
              <a:t>From the max connect family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object 2"/>
          <p:cNvSpPr txBox="1"/>
          <p:nvPr/>
        </p:nvSpPr>
        <p:spPr>
          <a:xfrm>
            <a:off x="11920937" y="5629214"/>
            <a:ext cx="12224974" cy="22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1278466" marR="13546" indent="-1266401" algn="l" defTabSz="2438400">
              <a:lnSpc>
                <a:spcPct val="110000"/>
              </a:lnSpc>
              <a:defRPr b="1" spc="-360" sz="7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Light-Vehicles sold in 1H 2023, up 13% year-over-year</a:t>
            </a:r>
          </a:p>
        </p:txBody>
      </p:sp>
      <p:pic>
        <p:nvPicPr>
          <p:cNvPr id="829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8" y="-1"/>
            <a:ext cx="11377649" cy="13716057"/>
          </a:xfrm>
          <a:prstGeom prst="rect">
            <a:avLst/>
          </a:prstGeom>
          <a:ln w="12700">
            <a:miter lim="400000"/>
          </a:ln>
        </p:spPr>
      </p:pic>
      <p:sp>
        <p:nvSpPr>
          <p:cNvPr id="830" name="object 4"/>
          <p:cNvSpPr txBox="1"/>
          <p:nvPr>
            <p:ph type="title"/>
          </p:nvPr>
        </p:nvSpPr>
        <p:spPr>
          <a:xfrm>
            <a:off x="983084" y="5285256"/>
            <a:ext cx="9413242" cy="295486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200"/>
              </a:spcBef>
              <a:defRPr spc="-1588" sz="18800">
                <a:latin typeface="Helvetica"/>
                <a:ea typeface="Helvetica"/>
                <a:cs typeface="Helvetica"/>
                <a:sym typeface="Helvetica"/>
              </a:defRPr>
            </a:pPr>
            <a:r>
              <a:t>7.6 </a:t>
            </a:r>
            <a:r>
              <a:rPr spc="-1059"/>
              <a:t>Million</a:t>
            </a:r>
          </a:p>
        </p:txBody>
      </p:sp>
      <p:sp>
        <p:nvSpPr>
          <p:cNvPr id="831" name="object 5"/>
          <p:cNvSpPr txBox="1"/>
          <p:nvPr/>
        </p:nvSpPr>
        <p:spPr>
          <a:xfrm>
            <a:off x="1332077" y="12513095"/>
            <a:ext cx="3628814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spc="-25" sz="2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Wards</a:t>
            </a:r>
            <a:r>
              <a:rPr spc="-62"/>
              <a:t> </a:t>
            </a:r>
            <a:r>
              <a:rPr spc="0"/>
              <a:t>Intelligence,</a:t>
            </a:r>
            <a:r>
              <a:rPr spc="-175"/>
              <a:t> </a:t>
            </a:r>
            <a:r>
              <a:rPr spc="0"/>
              <a:t>July</a:t>
            </a:r>
            <a:r>
              <a:rPr spc="-62"/>
              <a:t> </a:t>
            </a:r>
            <a:r>
              <a:rPr spc="-50"/>
              <a:t>2023.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object 2"/>
          <p:cNvSpPr txBox="1"/>
          <p:nvPr/>
        </p:nvSpPr>
        <p:spPr>
          <a:xfrm>
            <a:off x="12206260" y="4468395"/>
            <a:ext cx="11111654" cy="4417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3546" indent="12700" defTabSz="2438400">
              <a:lnSpc>
                <a:spcPct val="101499"/>
              </a:lnSpc>
              <a:defRPr b="1" spc="72" sz="7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Light vehicles in inventory as of end of June, translating to </a:t>
            </a:r>
            <a:r>
              <a:rPr u="sng">
                <a:uFill>
                  <a:solidFill>
                    <a:srgbClr val="FFFFFF"/>
                  </a:solidFill>
                </a:uFill>
              </a:rPr>
              <a:t>36</a:t>
            </a:r>
            <a:r>
              <a:t> </a:t>
            </a:r>
            <a:r>
              <a:rPr u="sng">
                <a:uFill>
                  <a:solidFill>
                    <a:srgbClr val="FFFFFF"/>
                  </a:solidFill>
                </a:uFill>
              </a:rPr>
              <a:t>days’ supply</a:t>
            </a:r>
          </a:p>
        </p:txBody>
      </p:sp>
      <p:pic>
        <p:nvPicPr>
          <p:cNvPr id="834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8" y="-1"/>
            <a:ext cx="11377649" cy="13716057"/>
          </a:xfrm>
          <a:prstGeom prst="rect">
            <a:avLst/>
          </a:prstGeom>
          <a:ln w="12700">
            <a:miter lim="400000"/>
          </a:ln>
        </p:spPr>
      </p:pic>
      <p:sp>
        <p:nvSpPr>
          <p:cNvPr id="835" name="object 4"/>
          <p:cNvSpPr txBox="1"/>
          <p:nvPr/>
        </p:nvSpPr>
        <p:spPr>
          <a:xfrm>
            <a:off x="575056" y="5216568"/>
            <a:ext cx="10226821" cy="287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spc="-2698" sz="18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1.9</a:t>
            </a:r>
            <a:r>
              <a:rPr spc="-1429"/>
              <a:t> </a:t>
            </a:r>
            <a:r>
              <a:rPr spc="-873"/>
              <a:t>Million</a:t>
            </a:r>
          </a:p>
        </p:txBody>
      </p:sp>
      <p:sp>
        <p:nvSpPr>
          <p:cNvPr id="836" name="object 5"/>
          <p:cNvSpPr txBox="1"/>
          <p:nvPr/>
        </p:nvSpPr>
        <p:spPr>
          <a:xfrm>
            <a:off x="1332077" y="12513095"/>
            <a:ext cx="3628814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spc="-25" sz="2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Wards</a:t>
            </a:r>
            <a:r>
              <a:rPr spc="-62"/>
              <a:t> </a:t>
            </a:r>
            <a:r>
              <a:rPr spc="0"/>
              <a:t>Intelligence,</a:t>
            </a:r>
            <a:r>
              <a:rPr spc="-175"/>
              <a:t> </a:t>
            </a:r>
            <a:r>
              <a:rPr spc="0"/>
              <a:t>July</a:t>
            </a:r>
            <a:r>
              <a:rPr spc="-62"/>
              <a:t> </a:t>
            </a:r>
            <a:r>
              <a:rPr spc="-50"/>
              <a:t>2023.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0" name="object 2"/>
          <p:cNvGrpSpPr/>
          <p:nvPr/>
        </p:nvGrpSpPr>
        <p:grpSpPr>
          <a:xfrm>
            <a:off x="-1" y="-1"/>
            <a:ext cx="24383951" cy="13715973"/>
            <a:chOff x="0" y="0"/>
            <a:chExt cx="24383950" cy="13715972"/>
          </a:xfrm>
        </p:grpSpPr>
        <p:pic>
          <p:nvPicPr>
            <p:cNvPr id="838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29986" y="1268448"/>
              <a:ext cx="22123953" cy="11179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9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24383951" cy="13715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41" name="object 5"/>
          <p:cNvSpPr txBox="1"/>
          <p:nvPr/>
        </p:nvSpPr>
        <p:spPr>
          <a:xfrm>
            <a:off x="2594718" y="4503746"/>
            <a:ext cx="9892677" cy="222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l" defTabSz="2438400">
              <a:spcBef>
                <a:spcPts val="200"/>
              </a:spcBef>
              <a:defRPr spc="0" sz="14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35 Percent</a:t>
            </a:r>
          </a:p>
        </p:txBody>
      </p:sp>
      <p:sp>
        <p:nvSpPr>
          <p:cNvPr id="842" name="object 6"/>
          <p:cNvSpPr txBox="1"/>
          <p:nvPr>
            <p:ph type="title"/>
          </p:nvPr>
        </p:nvSpPr>
        <p:spPr>
          <a:xfrm>
            <a:off x="13291444" y="4373178"/>
            <a:ext cx="9059335" cy="3725334"/>
          </a:xfrm>
          <a:prstGeom prst="rect">
            <a:avLst/>
          </a:prstGeom>
        </p:spPr>
        <p:txBody>
          <a:bodyPr/>
          <a:lstStyle/>
          <a:p>
            <a:pPr marR="13546" indent="12700">
              <a:lnSpc>
                <a:spcPct val="150000"/>
              </a:lnSpc>
              <a:spcBef>
                <a:spcPts val="200"/>
              </a:spcBef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of</a:t>
            </a:r>
            <a:r>
              <a:rPr spc="-266"/>
              <a:t> </a:t>
            </a:r>
            <a:r>
              <a:rPr spc="266"/>
              <a:t>light</a:t>
            </a:r>
            <a:r>
              <a:rPr spc="-266"/>
              <a:t> </a:t>
            </a:r>
            <a:r>
              <a:t>vehicle</a:t>
            </a:r>
            <a:r>
              <a:rPr spc="-266"/>
              <a:t> </a:t>
            </a:r>
            <a:r>
              <a:rPr spc="266"/>
              <a:t>inventory</a:t>
            </a:r>
            <a:r>
              <a:rPr spc="-266"/>
              <a:t> </a:t>
            </a:r>
            <a:r>
              <a:rPr spc="266"/>
              <a:t>at</a:t>
            </a:r>
            <a:r>
              <a:rPr spc="-266"/>
              <a:t> </a:t>
            </a:r>
            <a:r>
              <a:rPr spc="266"/>
              <a:t>the</a:t>
            </a:r>
            <a:r>
              <a:rPr spc="-266"/>
              <a:t> </a:t>
            </a:r>
            <a:r>
              <a:rPr spc="266"/>
              <a:t>end </a:t>
            </a:r>
            <a:r>
              <a:t>of</a:t>
            </a:r>
            <a:r>
              <a:rPr spc="-266"/>
              <a:t> </a:t>
            </a:r>
            <a:r>
              <a:rPr spc="266"/>
              <a:t>June</a:t>
            </a:r>
            <a:r>
              <a:rPr spc="-266"/>
              <a:t> </a:t>
            </a:r>
            <a:r>
              <a:t>was</a:t>
            </a:r>
            <a:r>
              <a:rPr spc="-266"/>
              <a:t> </a:t>
            </a:r>
            <a:r>
              <a:rPr spc="266"/>
              <a:t>made</a:t>
            </a:r>
            <a:r>
              <a:rPr spc="-266"/>
              <a:t> </a:t>
            </a:r>
            <a:r>
              <a:rPr spc="266"/>
              <a:t>up</a:t>
            </a:r>
            <a:r>
              <a:rPr spc="-266"/>
              <a:t> </a:t>
            </a:r>
            <a:r>
              <a:t>of</a:t>
            </a:r>
            <a:r>
              <a:rPr spc="-266"/>
              <a:t> </a:t>
            </a:r>
            <a:r>
              <a:rPr spc="266"/>
              <a:t>non-</a:t>
            </a:r>
            <a:r>
              <a:t>luxury </a:t>
            </a:r>
            <a:r>
              <a:rPr spc="266"/>
              <a:t>segments</a:t>
            </a:r>
            <a:r>
              <a:rPr spc="-266"/>
              <a:t> </a:t>
            </a:r>
            <a:r>
              <a:rPr spc="266"/>
              <a:t>(minus</a:t>
            </a:r>
            <a:r>
              <a:rPr spc="-266"/>
              <a:t> </a:t>
            </a:r>
            <a:r>
              <a:t>pickups),</a:t>
            </a:r>
            <a:r>
              <a:rPr spc="-266"/>
              <a:t> </a:t>
            </a:r>
            <a:r>
              <a:rPr b="1" u="sng">
                <a:uFill>
                  <a:solidFill>
                    <a:srgbClr val="FFFFFF"/>
                  </a:solidFill>
                </a:uFill>
              </a:rPr>
              <a:t>up</a:t>
            </a:r>
            <a:r>
              <a:rPr b="1"/>
              <a:t> </a:t>
            </a:r>
            <a:r>
              <a:rPr b="1" spc="266" u="sng">
                <a:uFill>
                  <a:solidFill>
                    <a:srgbClr val="FFFFFF"/>
                  </a:solidFill>
                </a:uFill>
              </a:rPr>
              <a:t>from</a:t>
            </a:r>
            <a:r>
              <a:rPr b="1" u="sng">
                <a:uFill>
                  <a:solidFill>
                    <a:srgbClr val="FFFFFF"/>
                  </a:solidFill>
                </a:uFill>
              </a:rPr>
              <a:t> 32% </a:t>
            </a:r>
            <a:r>
              <a:rPr b="1" spc="-266" u="sng">
                <a:uFill>
                  <a:solidFill>
                    <a:srgbClr val="FFFFFF"/>
                  </a:solidFill>
                </a:uFill>
              </a:rPr>
              <a:t>YOY</a:t>
            </a:r>
          </a:p>
        </p:txBody>
      </p:sp>
      <p:sp>
        <p:nvSpPr>
          <p:cNvPr id="843" name="object 7"/>
          <p:cNvSpPr txBox="1"/>
          <p:nvPr/>
        </p:nvSpPr>
        <p:spPr>
          <a:xfrm>
            <a:off x="1332066" y="12512994"/>
            <a:ext cx="3628814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spc="-25" sz="2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Wards</a:t>
            </a:r>
            <a:r>
              <a:rPr spc="-62"/>
              <a:t> </a:t>
            </a:r>
            <a:r>
              <a:rPr spc="0"/>
              <a:t>Intelligence,</a:t>
            </a:r>
            <a:r>
              <a:rPr spc="-175"/>
              <a:t> </a:t>
            </a:r>
            <a:r>
              <a:rPr spc="0"/>
              <a:t>July</a:t>
            </a:r>
            <a:r>
              <a:rPr spc="-62"/>
              <a:t> </a:t>
            </a:r>
            <a:r>
              <a:rPr spc="-50"/>
              <a:t>2023.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7" name="object 2"/>
          <p:cNvGrpSpPr/>
          <p:nvPr/>
        </p:nvGrpSpPr>
        <p:grpSpPr>
          <a:xfrm>
            <a:off x="-1" y="-1"/>
            <a:ext cx="14273573" cy="13715973"/>
            <a:chOff x="0" y="0"/>
            <a:chExt cx="14273572" cy="13715972"/>
          </a:xfrm>
        </p:grpSpPr>
        <p:pic>
          <p:nvPicPr>
            <p:cNvPr id="845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4273573" cy="13715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6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3479173"/>
              <a:ext cx="14273573" cy="102367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48" name="object 5"/>
          <p:cNvSpPr txBox="1"/>
          <p:nvPr/>
        </p:nvSpPr>
        <p:spPr>
          <a:xfrm>
            <a:off x="16484427" y="1770704"/>
            <a:ext cx="7150949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l" defTabSz="2438400">
              <a:spcBef>
                <a:spcPts val="200"/>
              </a:spcBef>
              <a:defRPr spc="239" sz="2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17%</a:t>
            </a:r>
          </a:p>
        </p:txBody>
      </p:sp>
      <p:sp>
        <p:nvSpPr>
          <p:cNvPr id="849" name="object 6"/>
          <p:cNvSpPr txBox="1"/>
          <p:nvPr/>
        </p:nvSpPr>
        <p:spPr>
          <a:xfrm>
            <a:off x="15631404" y="6167921"/>
            <a:ext cx="7150948" cy="335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3546" indent="845819" algn="r" defTabSz="2438400">
              <a:lnSpc>
                <a:spcPct val="150000"/>
              </a:lnSpc>
              <a:spcBef>
                <a:spcPts val="200"/>
              </a:spcBef>
              <a:defRPr spc="39"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of consumers ﬁnanced a vehicle with a </a:t>
            </a:r>
            <a:r>
              <a:rPr b="1">
                <a:solidFill>
                  <a:srgbClr val="009FE9"/>
                </a:solidFill>
              </a:rPr>
              <a:t>monthly payment over $1,000 </a:t>
            </a:r>
            <a:r>
              <a:t>in Q2, up from 4.3% in Q2 2019</a:t>
            </a:r>
          </a:p>
        </p:txBody>
      </p:sp>
      <p:sp>
        <p:nvSpPr>
          <p:cNvPr id="850" name="object 7"/>
          <p:cNvSpPr txBox="1"/>
          <p:nvPr/>
        </p:nvSpPr>
        <p:spPr>
          <a:xfrm>
            <a:off x="316068" y="13122592"/>
            <a:ext cx="2536615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spc="-25" sz="2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Edmunds,</a:t>
            </a:r>
            <a:r>
              <a:rPr spc="-187"/>
              <a:t> </a:t>
            </a:r>
            <a:r>
              <a:rPr spc="0"/>
              <a:t>July</a:t>
            </a:r>
            <a:r>
              <a:rPr spc="-62"/>
              <a:t> </a:t>
            </a:r>
            <a:r>
              <a:t>2023.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4" name="object 2"/>
          <p:cNvGrpSpPr/>
          <p:nvPr/>
        </p:nvGrpSpPr>
        <p:grpSpPr>
          <a:xfrm>
            <a:off x="-356" y="-1"/>
            <a:ext cx="11377578" cy="13715973"/>
            <a:chOff x="0" y="0"/>
            <a:chExt cx="11377576" cy="13715972"/>
          </a:xfrm>
        </p:grpSpPr>
        <p:pic>
          <p:nvPicPr>
            <p:cNvPr id="852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377577" cy="13715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3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8421" y="3454384"/>
              <a:ext cx="10656956" cy="6589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55" name="object 5"/>
          <p:cNvSpPr txBox="1"/>
          <p:nvPr>
            <p:ph type="title"/>
          </p:nvPr>
        </p:nvSpPr>
        <p:spPr>
          <a:xfrm>
            <a:off x="13002635" y="4774210"/>
            <a:ext cx="9455575" cy="2810935"/>
          </a:xfrm>
          <a:prstGeom prst="rect">
            <a:avLst/>
          </a:prstGeom>
        </p:spPr>
        <p:txBody>
          <a:bodyPr/>
          <a:lstStyle/>
          <a:p>
            <a:pPr marR="13546" indent="12700">
              <a:lnSpc>
                <a:spcPct val="150000"/>
              </a:lnSpc>
              <a:spcBef>
                <a:spcPts val="200"/>
              </a:spcBef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The</a:t>
            </a:r>
            <a:r>
              <a:rPr spc="-266"/>
              <a:t> </a:t>
            </a:r>
            <a:r>
              <a:t>Index</a:t>
            </a:r>
            <a:r>
              <a:rPr spc="-266"/>
              <a:t> </a:t>
            </a:r>
            <a:r>
              <a:t>of</a:t>
            </a:r>
            <a:r>
              <a:rPr spc="-266"/>
              <a:t> </a:t>
            </a:r>
            <a:r>
              <a:rPr spc="266"/>
              <a:t>Customer</a:t>
            </a:r>
            <a:r>
              <a:rPr spc="-266"/>
              <a:t> </a:t>
            </a:r>
            <a:r>
              <a:rPr spc="266"/>
              <a:t>Sentiment </a:t>
            </a:r>
            <a:r>
              <a:t>(ICS)</a:t>
            </a:r>
            <a:r>
              <a:rPr spc="-266"/>
              <a:t> </a:t>
            </a:r>
            <a:r>
              <a:rPr spc="266"/>
              <a:t>reported</a:t>
            </a:r>
            <a:r>
              <a:rPr spc="-266"/>
              <a:t> </a:t>
            </a:r>
            <a:r>
              <a:t>a</a:t>
            </a:r>
            <a:r>
              <a:rPr spc="-266"/>
              <a:t> </a:t>
            </a:r>
            <a:r>
              <a:rPr b="1" u="sng">
                <a:uFill>
                  <a:solidFill>
                    <a:srgbClr val="FFFFFF"/>
                  </a:solidFill>
                </a:uFill>
              </a:rPr>
              <a:t>28% increase YOY</a:t>
            </a:r>
            <a:r>
              <a:rPr b="1" spc="-266"/>
              <a:t> </a:t>
            </a:r>
            <a:r>
              <a:t>in </a:t>
            </a:r>
            <a:r>
              <a:rPr spc="266"/>
              <a:t>June</a:t>
            </a:r>
            <a:r>
              <a:rPr spc="-266"/>
              <a:t> 2023</a:t>
            </a:r>
          </a:p>
        </p:txBody>
      </p:sp>
      <p:sp>
        <p:nvSpPr>
          <p:cNvPr id="856" name="object 6"/>
          <p:cNvSpPr txBox="1"/>
          <p:nvPr/>
        </p:nvSpPr>
        <p:spPr>
          <a:xfrm>
            <a:off x="1332066" y="12512994"/>
            <a:ext cx="10080412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sz="2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University</a:t>
            </a:r>
            <a:r>
              <a:rPr spc="12"/>
              <a:t> </a:t>
            </a:r>
            <a:r>
              <a:t>of</a:t>
            </a:r>
            <a:r>
              <a:rPr spc="25"/>
              <a:t> </a:t>
            </a:r>
            <a:r>
              <a:t>Michigan,</a:t>
            </a:r>
            <a:r>
              <a:rPr spc="-62"/>
              <a:t> </a:t>
            </a:r>
            <a:r>
              <a:rPr spc="-25"/>
              <a:t>Survey</a:t>
            </a:r>
            <a:r>
              <a:rPr spc="25"/>
              <a:t> </a:t>
            </a:r>
            <a:r>
              <a:rPr spc="-50"/>
              <a:t>Research</a:t>
            </a:r>
            <a:r>
              <a:rPr spc="-25"/>
              <a:t> Center,</a:t>
            </a:r>
            <a:r>
              <a:rPr spc="-50"/>
              <a:t> Surveys</a:t>
            </a:r>
            <a:r>
              <a:rPr spc="12"/>
              <a:t> </a:t>
            </a:r>
            <a:r>
              <a:t>of</a:t>
            </a:r>
            <a:r>
              <a:rPr spc="-25"/>
              <a:t> Consumers,</a:t>
            </a:r>
            <a:r>
              <a:rPr spc="-112"/>
              <a:t> </a:t>
            </a:r>
            <a:r>
              <a:t>June</a:t>
            </a:r>
            <a:r>
              <a:rPr spc="12"/>
              <a:t> </a:t>
            </a:r>
            <a:r>
              <a:rPr spc="-25"/>
              <a:t>2023.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object 2"/>
          <p:cNvSpPr txBox="1"/>
          <p:nvPr>
            <p:ph type="title"/>
          </p:nvPr>
        </p:nvSpPr>
        <p:spPr>
          <a:xfrm>
            <a:off x="954845" y="1166562"/>
            <a:ext cx="22474307" cy="1246292"/>
          </a:xfrm>
          <a:prstGeom prst="rect">
            <a:avLst/>
          </a:prstGeom>
        </p:spPr>
        <p:txBody>
          <a:bodyPr/>
          <a:lstStyle>
            <a:lvl1pPr indent="15240">
              <a:spcBef>
                <a:spcPts val="200"/>
              </a:spcBef>
              <a:defRPr spc="59"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Consumer sentiment on buying a vehicle in the next 12 months</a:t>
            </a:r>
          </a:p>
        </p:txBody>
      </p:sp>
      <p:grpSp>
        <p:nvGrpSpPr>
          <p:cNvPr id="862" name="object 3"/>
          <p:cNvGrpSpPr/>
          <p:nvPr/>
        </p:nvGrpSpPr>
        <p:grpSpPr>
          <a:xfrm>
            <a:off x="537149" y="-1"/>
            <a:ext cx="22609954" cy="12555012"/>
            <a:chOff x="0" y="0"/>
            <a:chExt cx="22609952" cy="12555010"/>
          </a:xfrm>
        </p:grpSpPr>
        <p:pic>
          <p:nvPicPr>
            <p:cNvPr id="859" name="object 4" descr="object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778025" cy="3693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0" name="object 5" descr="object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9645" y="2507186"/>
              <a:ext cx="21910308" cy="100478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1" name="object 6"/>
            <p:cNvSpPr/>
            <p:nvPr/>
          </p:nvSpPr>
          <p:spPr>
            <a:xfrm flipH="1">
              <a:off x="15830585" y="3271586"/>
              <a:ext cx="1" cy="8270367"/>
            </a:xfrm>
            <a:prstGeom prst="line">
              <a:avLst/>
            </a:prstGeom>
            <a:noFill/>
            <a:ln w="12700" cap="flat">
              <a:solidFill>
                <a:srgbClr val="BCC1C5"/>
              </a:solidFill>
              <a:prstDash val="lgDash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>
                <a:defRPr sz="4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63" name="object 7"/>
          <p:cNvSpPr txBox="1"/>
          <p:nvPr/>
        </p:nvSpPr>
        <p:spPr>
          <a:xfrm>
            <a:off x="1332066" y="12716192"/>
            <a:ext cx="10014375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sz="2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University of</a:t>
            </a:r>
            <a:r>
              <a:rPr spc="12"/>
              <a:t> </a:t>
            </a:r>
            <a:r>
              <a:t>Michigan,</a:t>
            </a:r>
            <a:r>
              <a:rPr spc="-62"/>
              <a:t> </a:t>
            </a:r>
            <a:r>
              <a:rPr spc="-25"/>
              <a:t>Survey</a:t>
            </a:r>
            <a:r>
              <a:rPr spc="12"/>
              <a:t> </a:t>
            </a:r>
            <a:r>
              <a:rPr spc="-50"/>
              <a:t>Research</a:t>
            </a:r>
            <a:r>
              <a:rPr spc="-37"/>
              <a:t> </a:t>
            </a:r>
            <a:r>
              <a:rPr spc="-25"/>
              <a:t>Center,</a:t>
            </a:r>
            <a:r>
              <a:rPr spc="-62"/>
              <a:t> </a:t>
            </a:r>
            <a:r>
              <a:rPr spc="-50"/>
              <a:t>Surveys</a:t>
            </a:r>
            <a:r>
              <a:rPr spc="12"/>
              <a:t> </a:t>
            </a:r>
            <a:r>
              <a:t>of</a:t>
            </a:r>
            <a:r>
              <a:rPr spc="-37"/>
              <a:t> </a:t>
            </a:r>
            <a:r>
              <a:rPr spc="-25"/>
              <a:t>Consumers,</a:t>
            </a:r>
            <a:r>
              <a:rPr spc="12"/>
              <a:t> </a:t>
            </a:r>
            <a:r>
              <a:t>May</a:t>
            </a:r>
            <a:r>
              <a:rPr spc="12"/>
              <a:t> </a:t>
            </a:r>
            <a:r>
              <a:rPr spc="-25"/>
              <a:t>2023.</a:t>
            </a:r>
          </a:p>
        </p:txBody>
      </p:sp>
      <p:sp>
        <p:nvSpPr>
          <p:cNvPr id="864" name="object 8"/>
          <p:cNvSpPr txBox="1"/>
          <p:nvPr/>
        </p:nvSpPr>
        <p:spPr>
          <a:xfrm>
            <a:off x="6560794" y="5437317"/>
            <a:ext cx="1549401" cy="38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2438400">
              <a:spcBef>
                <a:spcPts val="200"/>
              </a:spcBef>
              <a:defRPr sz="260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May</a:t>
            </a:r>
            <a:r>
              <a:rPr spc="-143"/>
              <a:t> </a:t>
            </a:r>
            <a:r>
              <a:rPr spc="-52"/>
              <a:t>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